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8" r:id="rId2"/>
    <p:sldId id="1008" r:id="rId3"/>
    <p:sldId id="916" r:id="rId4"/>
    <p:sldId id="917" r:id="rId5"/>
    <p:sldId id="943" r:id="rId6"/>
    <p:sldId id="918" r:id="rId7"/>
    <p:sldId id="919" r:id="rId8"/>
    <p:sldId id="920" r:id="rId9"/>
    <p:sldId id="921" r:id="rId10"/>
    <p:sldId id="942" r:id="rId11"/>
    <p:sldId id="933" r:id="rId12"/>
    <p:sldId id="923" r:id="rId13"/>
    <p:sldId id="924" r:id="rId14"/>
    <p:sldId id="925" r:id="rId15"/>
    <p:sldId id="941" r:id="rId16"/>
    <p:sldId id="926" r:id="rId17"/>
    <p:sldId id="928" r:id="rId18"/>
    <p:sldId id="927" r:id="rId19"/>
    <p:sldId id="930" r:id="rId20"/>
    <p:sldId id="944" r:id="rId21"/>
    <p:sldId id="931" r:id="rId22"/>
    <p:sldId id="932" r:id="rId23"/>
    <p:sldId id="934" r:id="rId24"/>
    <p:sldId id="936" r:id="rId25"/>
    <p:sldId id="937" r:id="rId26"/>
    <p:sldId id="1010" r:id="rId27"/>
    <p:sldId id="1002" r:id="rId28"/>
    <p:sldId id="1003" r:id="rId29"/>
    <p:sldId id="1004" r:id="rId30"/>
    <p:sldId id="1005" r:id="rId31"/>
    <p:sldId id="1006" r:id="rId32"/>
    <p:sldId id="1007" r:id="rId33"/>
    <p:sldId id="963" r:id="rId34"/>
    <p:sldId id="964" r:id="rId35"/>
    <p:sldId id="971" r:id="rId36"/>
    <p:sldId id="981" r:id="rId37"/>
    <p:sldId id="973" r:id="rId38"/>
    <p:sldId id="974" r:id="rId39"/>
    <p:sldId id="975" r:id="rId40"/>
    <p:sldId id="976" r:id="rId41"/>
    <p:sldId id="978" r:id="rId42"/>
    <p:sldId id="977" r:id="rId43"/>
    <p:sldId id="979" r:id="rId44"/>
    <p:sldId id="980" r:id="rId45"/>
    <p:sldId id="1001" r:id="rId46"/>
    <p:sldId id="1009" r:id="rId47"/>
    <p:sldId id="953" r:id="rId48"/>
    <p:sldId id="967" r:id="rId49"/>
    <p:sldId id="968" r:id="rId50"/>
    <p:sldId id="969" r:id="rId51"/>
    <p:sldId id="993" r:id="rId52"/>
    <p:sldId id="965" r:id="rId53"/>
    <p:sldId id="995" r:id="rId54"/>
    <p:sldId id="997" r:id="rId55"/>
    <p:sldId id="999" r:id="rId56"/>
    <p:sldId id="1000" r:id="rId57"/>
    <p:sldId id="998" r:id="rId58"/>
    <p:sldId id="994" r:id="rId59"/>
    <p:sldId id="962" r:id="rId60"/>
    <p:sldId id="982" r:id="rId61"/>
    <p:sldId id="983" r:id="rId62"/>
    <p:sldId id="984" r:id="rId63"/>
    <p:sldId id="985" r:id="rId64"/>
    <p:sldId id="986" r:id="rId65"/>
    <p:sldId id="987" r:id="rId66"/>
    <p:sldId id="988" r:id="rId67"/>
    <p:sldId id="989" r:id="rId68"/>
    <p:sldId id="990" r:id="rId69"/>
    <p:sldId id="991" r:id="rId70"/>
    <p:sldId id="992" r:id="rId71"/>
    <p:sldId id="1011" r:id="rId72"/>
    <p:sldId id="1019" r:id="rId73"/>
    <p:sldId id="1020" r:id="rId74"/>
    <p:sldId id="1021" r:id="rId75"/>
    <p:sldId id="1012" r:id="rId76"/>
    <p:sldId id="1016" r:id="rId77"/>
    <p:sldId id="1017" r:id="rId78"/>
    <p:sldId id="1018" r:id="rId79"/>
    <p:sldId id="1015" r:id="rId80"/>
    <p:sldId id="1014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027071-23FA-0B13-7E14-A27B16794E91}" name="Nissim Guez" initials="NG" userId="S::Nissim@iati.co.il::abef5916-9636-4264-afeb-843f6e7458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8/10/relationships/authors" Target="author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8009A28-D121-46FA-8867-44A2F8238C07}" type="datetimeFigureOut">
              <a:rPr lang="he-IL" smtClean="0"/>
              <a:t>י"ט/שבט/תשפ"ד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3D16EC6-99DD-4CE5-841C-9DB5BE52DB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8842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F8D0A-E5F8-4129-9A72-A60C981BD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62A0B-12A0-430D-938F-D517FB02C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7644F-F7A5-40BB-9CEE-60179AC3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527C5-241B-462E-B339-032B0C35F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0B716-73D6-486D-8F39-C4674A11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8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B7F9F-B1F6-4A7B-B432-A14668308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B195EF-8CF5-42E7-81F1-88A6D459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0F61-BA22-4AA4-91B9-C71DBB758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3B4FC-9170-49E3-8598-75711B93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8C37C-3A0E-434C-A482-0ABB1DB7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49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43579D-084F-4AA3-956B-4057B6FC5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4DA2E-B90A-4DF6-9B7E-CF00593F9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13978-E1FF-43B3-8516-8C726D1E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C8E01-A7EC-41BA-B8CD-D27FA417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7D9A0-B01D-4382-980B-C3ED8E36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3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9C2D-0A45-4D9F-A613-919A2932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792BA-2E8B-4321-9382-D0B4CFDCD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D649-BBD7-4A81-AFD9-5FDA4FE83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C237E-50DC-4F2A-B257-872EF537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2A4A-E14F-4214-9EDB-FDE70C91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5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5809-F813-46B9-8EF1-798F39F76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29DBC-F663-4FC6-9E67-99C98274C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9622B-13CC-48A8-BCE7-273D8FAF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7FDF4-B6C2-41C9-8AB6-9D59D91C4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69F49-19B4-4085-83FE-1F27702B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C630-87B8-4E7D-AFDD-CE1401E3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814B5-1A2E-4120-B77E-346288E93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E4D1B-6748-439F-8FBC-3B1F57CBB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65C5B-F3BF-46AA-9CBE-4D0D061E5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E78BF-C456-4CAE-825C-66F9B2A7C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476C7-7973-41AB-8835-0FB12DCA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6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361DF-7076-400F-BEC3-64F4ADC1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466E1-90F2-4432-9F22-570BCE491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B3B99-A4F5-4847-999B-90E3B91EE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93CF1-5D50-4C9D-898A-123AE9EDE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71829-1A3A-4EAA-83E6-E3D65B8823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51E68-917B-47EB-A025-DE10D033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C1E9A5-2E92-48BA-A6C7-CC7B1A60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BB0CD-5E05-4361-BF21-718CE1D1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6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073D-C5FA-4DB0-9848-25B9D0D50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B52AA-B9C9-4D76-884B-B9D4BA37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554AD9-B337-4F0D-8289-78A7D1D7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1996B-D7BA-41C3-BF96-3F4C70D8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7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6223DA-6268-4A8F-8E18-F2E974CE8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E9738-F319-4E70-B78E-C31C58ED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49862-E837-4F41-B73E-39DFDED6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1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52AF-CD0B-4A22-9D95-1377D7C54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64407-1CD0-48C9-B684-E454A3C7E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80A0C-63ED-49AF-8832-5ECA333A9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2A55F-D908-4BD2-A07E-BFB4525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7C6CF-2FF1-4E9C-B76A-5C7E26FE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EC403-A098-4CAD-AA2B-1536CC7DA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8F09D-677F-42BA-B748-71D0F16F1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C1EFF-6225-4749-9F3D-8B2939CB2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46E80-6976-43C9-AEDD-9BCEBEA17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46AC2-8776-4296-8B81-83A1AAC7C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ABBE6-4C1C-4061-977C-C8CF7E1A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D52E3-3019-4607-AA60-AA905A76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6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FAEF0-56B0-49E5-A7E2-F9AD2D815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07B81-ED31-4305-BA24-7A8D5E8A2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8C240-7F08-450C-A750-DE508B4F5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B661F-39BB-46E7-AD68-3966601C8D1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21830-E3E2-4F24-8282-679D50F9A3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337A9-87A6-408E-8996-B3850453B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89EE9-74A3-4F48-8418-7ED1A6ADA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1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3.png"/><Relationship Id="rId7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7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7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3.png"/><Relationship Id="rId7" Type="http://schemas.openxmlformats.org/officeDocument/2006/relationships/image" Target="../media/image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8.png"/><Relationship Id="rId7" Type="http://schemas.openxmlformats.org/officeDocument/2006/relationships/image" Target="../media/image13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7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6.png"/><Relationship Id="rId5" Type="http://schemas.openxmlformats.org/officeDocument/2006/relationships/image" Target="../media/image114.png"/><Relationship Id="rId10" Type="http://schemas.openxmlformats.org/officeDocument/2006/relationships/image" Target="../media/image7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4.png"/><Relationship Id="rId7" Type="http://schemas.openxmlformats.org/officeDocument/2006/relationships/image" Target="../media/image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6.png"/><Relationship Id="rId7" Type="http://schemas.openxmlformats.org/officeDocument/2006/relationships/image" Target="../media/image7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1.png"/><Relationship Id="rId7" Type="http://schemas.openxmlformats.org/officeDocument/2006/relationships/image" Target="../media/image16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58.png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6.png"/><Relationship Id="rId7" Type="http://schemas.openxmlformats.org/officeDocument/2006/relationships/image" Target="../media/image137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5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image" Target="../media/image6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9.png"/><Relationship Id="rId4" Type="http://schemas.openxmlformats.org/officeDocument/2006/relationships/image" Target="../media/image18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9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6.png"/><Relationship Id="rId7" Type="http://schemas.openxmlformats.org/officeDocument/2006/relationships/image" Target="../media/image7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4.png"/><Relationship Id="rId7" Type="http://schemas.openxmlformats.org/officeDocument/2006/relationships/image" Target="../media/image7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1.png"/><Relationship Id="rId7" Type="http://schemas.openxmlformats.org/officeDocument/2006/relationships/image" Target="../media/image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2.png"/><Relationship Id="rId7" Type="http://schemas.openxmlformats.org/officeDocument/2006/relationships/image" Target="../media/image7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10" Type="http://schemas.openxmlformats.org/officeDocument/2006/relationships/image" Target="../media/image6.png"/><Relationship Id="rId4" Type="http://schemas.openxmlformats.org/officeDocument/2006/relationships/image" Target="../media/image245.png"/><Relationship Id="rId9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7" Type="http://schemas.openxmlformats.org/officeDocument/2006/relationships/image" Target="../media/image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4.png"/><Relationship Id="rId4" Type="http://schemas.openxmlformats.org/officeDocument/2006/relationships/image" Target="../media/image252.jf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7" Type="http://schemas.openxmlformats.org/officeDocument/2006/relationships/image" Target="../media/image6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6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3.png"/><Relationship Id="rId4" Type="http://schemas.openxmlformats.org/officeDocument/2006/relationships/image" Target="../media/image25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Relationship Id="rId9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7.png"/><Relationship Id="rId7" Type="http://schemas.openxmlformats.org/officeDocument/2006/relationships/image" Target="../media/image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2.png"/><Relationship Id="rId7" Type="http://schemas.openxmlformats.org/officeDocument/2006/relationships/image" Target="../media/image7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7.png"/><Relationship Id="rId7" Type="http://schemas.openxmlformats.org/officeDocument/2006/relationships/image" Target="../media/image281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Relationship Id="rId9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3.png"/><Relationship Id="rId7" Type="http://schemas.openxmlformats.org/officeDocument/2006/relationships/image" Target="../media/image7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7" Type="http://schemas.openxmlformats.org/officeDocument/2006/relationships/image" Target="../media/image6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hyperlink" Target="https://www.dropbox.com/sh/el99g44yjew3bah/AAAZB0quBp4ZpM2wgrnbBLrEa/%D7%95%D7%A2%D7%93%D7%AA%20%D7%94%D7%92%D7%99%D7%95%D7%95%D7%9F%20IATI%20FM%20%D7%A9%D7%99%D7%9C%D7%95%D7%91%20%D7%A2%D7%A8%D7%91%D7%99%D7%9D%20%D7%91%D7%94%D7%99%D7%99%20%D7%98%D7%A7%20102.mp3?dl=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summur.ai/Y47r7" TargetMode="External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9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0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image" Target="../media/image304.png"/><Relationship Id="rId7" Type="http://schemas.openxmlformats.org/officeDocument/2006/relationships/image" Target="../media/image308.pn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10" Type="http://schemas.openxmlformats.org/officeDocument/2006/relationships/image" Target="../media/image6.png"/><Relationship Id="rId4" Type="http://schemas.openxmlformats.org/officeDocument/2006/relationships/image" Target="../media/image305.png"/><Relationship Id="rId9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1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3.jpeg"/><Relationship Id="rId7" Type="http://schemas.openxmlformats.org/officeDocument/2006/relationships/image" Target="../media/image316.pn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5" Type="http://schemas.openxmlformats.org/officeDocument/2006/relationships/image" Target="../media/image314.png"/><Relationship Id="rId4" Type="http://schemas.openxmlformats.org/officeDocument/2006/relationships/image" Target="../media/image304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7" Type="http://schemas.openxmlformats.org/officeDocument/2006/relationships/image" Target="../media/image6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6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hite&#10;&#10;Description automatically generated">
            <a:extLst>
              <a:ext uri="{FF2B5EF4-FFF2-40B4-BE49-F238E27FC236}">
                <a16:creationId xmlns:a16="http://schemas.microsoft.com/office/drawing/2014/main" id="{4EA56D39-E085-CFEC-6B0D-D348FB931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"/>
            <a:ext cx="12192000" cy="6857786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5B2C9650-1F39-84B4-A3A2-2ADDF4774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9" name="Picture 8" descr="A picture containing darkness, night, light, fireworks&#10;&#10;Description automatically generated">
            <a:extLst>
              <a:ext uri="{FF2B5EF4-FFF2-40B4-BE49-F238E27FC236}">
                <a16:creationId xmlns:a16="http://schemas.microsoft.com/office/drawing/2014/main" id="{E65CF942-A3BE-E0DB-E40A-9565721C5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9"/>
            <a:ext cx="12192000" cy="6856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66D287-A7F9-E727-93B6-2183898E03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44167" r="4590" b="37125"/>
          <a:stretch/>
        </p:blipFill>
        <p:spPr>
          <a:xfrm>
            <a:off x="1748587" y="3879616"/>
            <a:ext cx="8694824" cy="1077072"/>
          </a:xfrm>
          <a:prstGeom prst="rect">
            <a:avLst/>
          </a:prstGeom>
          <a:ln>
            <a:noFill/>
          </a:ln>
        </p:spPr>
      </p:pic>
      <p:sp>
        <p:nvSpPr>
          <p:cNvPr id="2" name="תיבת טקסט 8">
            <a:extLst>
              <a:ext uri="{FF2B5EF4-FFF2-40B4-BE49-F238E27FC236}">
                <a16:creationId xmlns:a16="http://schemas.microsoft.com/office/drawing/2014/main" id="{6EA12332-10E1-068A-1635-8B93B3AE282D}"/>
              </a:ext>
            </a:extLst>
          </p:cNvPr>
          <p:cNvSpPr txBox="1"/>
          <p:nvPr/>
        </p:nvSpPr>
        <p:spPr>
          <a:xfrm>
            <a:off x="2587849" y="4156542"/>
            <a:ext cx="7016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Board Presentation Media Meeting – Q4 2023</a:t>
            </a:r>
            <a:endParaRPr lang="he-IL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0741B-59DE-CCCF-EB8E-FCDF908D8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51" y="1753324"/>
            <a:ext cx="4496497" cy="18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6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A91FBB8-D286-23F8-5BC8-0DE4697D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10" y="961439"/>
            <a:ext cx="4429124" cy="576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newspaper with a picture of a person on it&#10;&#10;Description automatically generated with medium confidence">
            <a:extLst>
              <a:ext uri="{FF2B5EF4-FFF2-40B4-BE49-F238E27FC236}">
                <a16:creationId xmlns:a16="http://schemas.microsoft.com/office/drawing/2014/main" id="{5A268619-8F2E-9019-58FA-54C07405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08692"/>
            <a:ext cx="4475434" cy="5821223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846CC064-9FE3-F964-6F17-6A36DCC8C39E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D0D08-DDBA-E5B8-45C9-0B5E64C09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499603-D335-983A-86CE-89102054E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2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0707CF-D9D2-F5D5-E2A6-543633BE7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38" y="1054790"/>
            <a:ext cx="10436862" cy="5687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C8519-86F3-A927-7059-ED3BB20A0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786" y="733425"/>
            <a:ext cx="1791014" cy="321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28E72-80DA-FFC5-F295-D778B25E5018}"/>
              </a:ext>
            </a:extLst>
          </p:cNvPr>
          <p:cNvSpPr txBox="1"/>
          <p:nvPr/>
        </p:nvSpPr>
        <p:spPr>
          <a:xfrm>
            <a:off x="8131884" y="799844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26.02.23</a:t>
            </a:r>
            <a:endParaRPr lang="he-IL" sz="1200" dirty="0"/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2434BEF-4EE7-2531-238F-6ED365C146D4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89D08-63A9-74EC-8615-0D513C665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153A09-21DF-F028-1790-EC686B7E9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7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662B9A-1DE7-8CD8-ECFA-3493AF2A6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28"/>
          <a:stretch/>
        </p:blipFill>
        <p:spPr>
          <a:xfrm>
            <a:off x="6060322" y="1401592"/>
            <a:ext cx="5325962" cy="1263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8130C8-6039-F061-09C2-5949BD4DD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76284"/>
          <a:stretch/>
        </p:blipFill>
        <p:spPr>
          <a:xfrm>
            <a:off x="5761992" y="2664829"/>
            <a:ext cx="5624292" cy="525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77A0A2-5FB9-F27F-A3BB-CFC368AD1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271" y="845856"/>
            <a:ext cx="1729228" cy="562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75B8DE-EA59-4841-B1AB-22ACA4C0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66" t="1228" b="83425"/>
          <a:stretch/>
        </p:blipFill>
        <p:spPr>
          <a:xfrm>
            <a:off x="7130043" y="1190784"/>
            <a:ext cx="1729228" cy="259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F15B2-B6E2-3B9B-FA5E-26C2574A2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70" b="43114"/>
          <a:stretch/>
        </p:blipFill>
        <p:spPr>
          <a:xfrm>
            <a:off x="5761992" y="3190439"/>
            <a:ext cx="5624292" cy="525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8470B-F605-3456-DB48-6A070D8C0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53" b="7181"/>
          <a:stretch/>
        </p:blipFill>
        <p:spPr>
          <a:xfrm>
            <a:off x="5798233" y="3716048"/>
            <a:ext cx="5624292" cy="597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F7CC4C-9A84-FDF8-8CAD-F6F184D7D4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5861"/>
          <a:stretch/>
        </p:blipFill>
        <p:spPr>
          <a:xfrm>
            <a:off x="5923569" y="4311991"/>
            <a:ext cx="5498956" cy="7558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CE28BE-0759-20D9-47D8-7DDB99A3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231" b="62016"/>
          <a:stretch/>
        </p:blipFill>
        <p:spPr>
          <a:xfrm>
            <a:off x="5923569" y="5048745"/>
            <a:ext cx="5498956" cy="73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32F778-C33D-7024-B599-95D9695DD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523" b="29039"/>
          <a:stretch/>
        </p:blipFill>
        <p:spPr>
          <a:xfrm>
            <a:off x="608990" y="1401591"/>
            <a:ext cx="5451331" cy="7182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47A696-DF9D-C906-AE98-3F51C427D3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835" b="44954"/>
          <a:stretch/>
        </p:blipFill>
        <p:spPr>
          <a:xfrm>
            <a:off x="5923569" y="5759352"/>
            <a:ext cx="5498956" cy="7596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76AAF1-A632-5A93-9A57-7CA7B5342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910" b="16046"/>
          <a:stretch/>
        </p:blipFill>
        <p:spPr>
          <a:xfrm>
            <a:off x="608989" y="2124076"/>
            <a:ext cx="5479908" cy="4299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495570-72F8-0EB6-B0D0-E379AE527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820"/>
          <a:stretch/>
        </p:blipFill>
        <p:spPr>
          <a:xfrm>
            <a:off x="608991" y="2540687"/>
            <a:ext cx="5498956" cy="597639"/>
          </a:xfrm>
          <a:prstGeom prst="rect">
            <a:avLst/>
          </a:prstGeom>
        </p:spPr>
      </p:pic>
      <p:pic>
        <p:nvPicPr>
          <p:cNvPr id="8" name="Picture 7" descr="A newspaper with a picture of a person on it&#10;&#10;Description automatically generated with low confidence">
            <a:extLst>
              <a:ext uri="{FF2B5EF4-FFF2-40B4-BE49-F238E27FC236}">
                <a16:creationId xmlns:a16="http://schemas.microsoft.com/office/drawing/2014/main" id="{2B13AA33-9A57-BA25-64BD-784E97A75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81" r="31079" b="43593"/>
          <a:stretch/>
        </p:blipFill>
        <p:spPr>
          <a:xfrm>
            <a:off x="2501068" y="3138326"/>
            <a:ext cx="3422501" cy="3369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B6F9B0-202A-2B32-838A-D2310455C6E6}"/>
              </a:ext>
            </a:extLst>
          </p:cNvPr>
          <p:cNvSpPr txBox="1"/>
          <p:nvPr/>
        </p:nvSpPr>
        <p:spPr>
          <a:xfrm>
            <a:off x="6371677" y="1207714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27.02.23</a:t>
            </a:r>
            <a:endParaRPr lang="he-IL" sz="1200" dirty="0"/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FC498F94-1ADF-F83A-C8B4-23E5F922193A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7E7CCD-0ED7-30EA-518E-279EBF9D3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BD4CD9-CB93-EFC4-5E3D-C9DDD6AB41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10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818665-D918-3D22-FAE0-CF2221A19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295" y="1386009"/>
            <a:ext cx="5514734" cy="793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6A81AD-2149-E642-306C-65634F051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61"/>
          <a:stretch/>
        </p:blipFill>
        <p:spPr>
          <a:xfrm>
            <a:off x="5997919" y="2179673"/>
            <a:ext cx="5411110" cy="4028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CC5EEF-AF1F-B26E-F8E1-19237A91F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48" y="2973337"/>
            <a:ext cx="5592126" cy="3602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65623D-C4AD-9F49-D5F6-66B88D541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21" b="2863"/>
          <a:stretch/>
        </p:blipFill>
        <p:spPr>
          <a:xfrm>
            <a:off x="585462" y="2006698"/>
            <a:ext cx="5514734" cy="966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C8553-B3B0-2C97-6374-AE068EC0BB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092" b="7370"/>
          <a:stretch/>
        </p:blipFill>
        <p:spPr>
          <a:xfrm>
            <a:off x="8978222" y="1094811"/>
            <a:ext cx="1649757" cy="291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AE32A2-B06E-FE2E-27AE-C61F0076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64" r="33991"/>
          <a:stretch/>
        </p:blipFill>
        <p:spPr>
          <a:xfrm>
            <a:off x="6095547" y="6207852"/>
            <a:ext cx="5313481" cy="367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624D6B-6582-9154-094D-F4E7B65E771E}"/>
              </a:ext>
            </a:extLst>
          </p:cNvPr>
          <p:cNvSpPr txBox="1"/>
          <p:nvPr/>
        </p:nvSpPr>
        <p:spPr>
          <a:xfrm>
            <a:off x="8291275" y="1146070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26.02.23</a:t>
            </a:r>
            <a:endParaRPr lang="he-IL" sz="1200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6CDF17E0-211F-1DC1-5E65-EEA090D2E4DC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F52E7A-983C-0A7F-B42C-7751F3941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90CF4-1DD0-9D3A-D4FD-FA04A5824E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53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B8EE9-D1EF-5641-7838-C916A9B4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395" y="1509736"/>
            <a:ext cx="5737498" cy="1602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0FF9DB-1450-E273-9F26-BF23692CD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787" y="776478"/>
            <a:ext cx="2686425" cy="666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3192E-4916-DF0B-FCB1-C34048593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12350"/>
            <a:ext cx="5658893" cy="3295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5D2B98-FC65-ED95-6993-00FB3E910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40" y="1443321"/>
            <a:ext cx="5889205" cy="2238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927EBB-3177-E74C-F961-DA1721D214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14"/>
          <a:stretch/>
        </p:blipFill>
        <p:spPr>
          <a:xfrm>
            <a:off x="444441" y="3631319"/>
            <a:ext cx="5829138" cy="2776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FB5D1-5AE4-2DF4-3144-53CDEEE30FB0}"/>
              </a:ext>
            </a:extLst>
          </p:cNvPr>
          <p:cNvSpPr txBox="1"/>
          <p:nvPr/>
        </p:nvSpPr>
        <p:spPr>
          <a:xfrm>
            <a:off x="4038056" y="1247533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26.02.23</a:t>
            </a:r>
            <a:endParaRPr lang="he-IL" sz="1200" dirty="0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F329593E-E381-06B0-D018-726650581E0B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5FA36F-A973-9826-6DB6-4A8916F4D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82A3C2-E77C-9056-D99F-BDC84F19B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EE0A7E-4929-EA96-C725-6AD132CF1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3827"/>
          <a:stretch/>
        </p:blipFill>
        <p:spPr>
          <a:xfrm>
            <a:off x="5678269" y="1359770"/>
            <a:ext cx="6720453" cy="102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27BD9F-5EAB-64CA-E09D-FBCEA1CE2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982" y="2386595"/>
            <a:ext cx="5729853" cy="553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C51DB5-FD7B-7180-96A8-238C5A4C9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758" y="2915187"/>
            <a:ext cx="6006077" cy="701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5E86A2-E38F-F673-07DA-81F34D23E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158" y="3616752"/>
            <a:ext cx="6234677" cy="1309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3F4FCA-C84D-6582-056C-4E769E2A0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879"/>
          <a:stretch/>
        </p:blipFill>
        <p:spPr>
          <a:xfrm>
            <a:off x="-54444" y="2770797"/>
            <a:ext cx="6003194" cy="1967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0882DC-EABA-5BC3-5334-08AF96BDBC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02" b="56414"/>
          <a:stretch/>
        </p:blipFill>
        <p:spPr>
          <a:xfrm>
            <a:off x="5921158" y="4926121"/>
            <a:ext cx="6234677" cy="181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E5EC89-EFF6-BF38-06BA-2AFD16623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444" y="4738237"/>
            <a:ext cx="6003194" cy="9421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BC5F60-03DF-A86F-321E-8CB042A920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46"/>
          <a:stretch/>
        </p:blipFill>
        <p:spPr>
          <a:xfrm>
            <a:off x="-54444" y="5649513"/>
            <a:ext cx="6038498" cy="108693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74BE852-4141-8118-26FC-6A87AEF0A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007" y="742751"/>
            <a:ext cx="3611343" cy="202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BA2C59-8D13-2442-AE02-37FB89A8B7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3599" y="790373"/>
            <a:ext cx="866843" cy="569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D4FE13-1ADE-D016-E211-935848DB4244}"/>
              </a:ext>
            </a:extLst>
          </p:cNvPr>
          <p:cNvSpPr txBox="1"/>
          <p:nvPr/>
        </p:nvSpPr>
        <p:spPr>
          <a:xfrm>
            <a:off x="9038495" y="1110803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27.02.23</a:t>
            </a:r>
            <a:endParaRPr lang="he-IL" sz="1200" dirty="0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9433D253-EEA4-B06C-1AFA-BCC12BBD26A9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7381DA-40B5-3A97-1FD7-23A7C54752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AC8FE-ACF9-DA1D-750B-67D8CD7DE8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63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D1413D-B8C0-84F9-AC04-71F0911CA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8707" y="1315079"/>
            <a:ext cx="6562604" cy="3305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985665-B497-D4F7-7B54-540102DFA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005" t="11561" r="5143" b="13240"/>
          <a:stretch/>
        </p:blipFill>
        <p:spPr>
          <a:xfrm>
            <a:off x="6534070" y="1328366"/>
            <a:ext cx="5657930" cy="623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DF08C-A998-DC1A-DAB8-C329C51B9D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776" t="56048"/>
          <a:stretch/>
        </p:blipFill>
        <p:spPr>
          <a:xfrm>
            <a:off x="6253723" y="4338553"/>
            <a:ext cx="5924590" cy="2009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B13E58-D52C-DD60-C8A5-395626700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0376" y="4452853"/>
            <a:ext cx="6364099" cy="24664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41FCCF-E946-E4FD-54B0-1749CB5D6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6734" y="745313"/>
            <a:ext cx="2108414" cy="537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B55A3B-E0FE-D708-DFC2-BDE7B51CA0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536" b="69172"/>
          <a:stretch/>
        </p:blipFill>
        <p:spPr>
          <a:xfrm>
            <a:off x="6253723" y="1919916"/>
            <a:ext cx="5924590" cy="1390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54E9C5-4972-A9D5-AAC5-BC6F819A88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777" t="31177" r="-1" b="45774"/>
          <a:stretch/>
        </p:blipFill>
        <p:spPr>
          <a:xfrm>
            <a:off x="6267410" y="3254459"/>
            <a:ext cx="5924590" cy="1053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432035-1C7F-53D3-AE85-D421C0E8A0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776" t="63655" r="12402" b="32385"/>
          <a:stretch/>
        </p:blipFill>
        <p:spPr>
          <a:xfrm>
            <a:off x="6253723" y="6300037"/>
            <a:ext cx="15782752" cy="557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15FDAD-F59D-EFFE-7693-88DD6CAB080A}"/>
              </a:ext>
            </a:extLst>
          </p:cNvPr>
          <p:cNvSpPr txBox="1"/>
          <p:nvPr/>
        </p:nvSpPr>
        <p:spPr>
          <a:xfrm>
            <a:off x="7718707" y="1071807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26.02.23</a:t>
            </a:r>
            <a:endParaRPr lang="he-IL" sz="1200" dirty="0"/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B2876149-0207-1DF0-B56E-D3F3676D28EC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0C5C1-DC79-2725-6916-FDD72E8666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8DF19B-1870-3C00-4FE1-E9E624F52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51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D9F27E3-478F-3334-C3C1-579FAF6D4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20"/>
          <a:stretch/>
        </p:blipFill>
        <p:spPr>
          <a:xfrm rot="16200000">
            <a:off x="-460070" y="1517677"/>
            <a:ext cx="5280833" cy="49194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5EA332-4D6A-3E7C-46F3-34F9C9EB6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20"/>
          <a:stretch/>
        </p:blipFill>
        <p:spPr>
          <a:xfrm>
            <a:off x="-86533" y="5406024"/>
            <a:ext cx="5280833" cy="1480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68411-CD02-7B73-A103-38D8BB878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773" y="1337006"/>
            <a:ext cx="4446227" cy="1368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B86976-5736-48C6-D822-D538152BD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995" y="2743207"/>
            <a:ext cx="2122248" cy="1602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36B78-9935-FDD6-30E1-C0E2827AA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00"/>
          <a:stretch/>
        </p:blipFill>
        <p:spPr>
          <a:xfrm>
            <a:off x="7745773" y="4293844"/>
            <a:ext cx="4446227" cy="2423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F6E575-09BC-C9AD-7EBA-4E478A308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083" y="1337945"/>
            <a:ext cx="2685689" cy="2383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CEFD83-484D-D939-BF7B-A12692BF64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6" r="2631"/>
          <a:stretch/>
        </p:blipFill>
        <p:spPr>
          <a:xfrm>
            <a:off x="4443892" y="3634723"/>
            <a:ext cx="3301880" cy="19311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72D1D-86F8-A53A-EF9A-AD9D3E9A29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190"/>
          <a:stretch/>
        </p:blipFill>
        <p:spPr>
          <a:xfrm>
            <a:off x="-1401" y="2465442"/>
            <a:ext cx="4482838" cy="1275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238DA0-F861-C1DB-E590-60EC79B16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988" y="3666985"/>
            <a:ext cx="4492880" cy="2524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4CDE8-8528-55D4-E4E4-4AD8BB679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911" y="1022637"/>
            <a:ext cx="1247949" cy="314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E21DDF-2691-8368-3D3E-E64F02132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93" b="60580"/>
          <a:stretch/>
        </p:blipFill>
        <p:spPr>
          <a:xfrm>
            <a:off x="9825163" y="2679457"/>
            <a:ext cx="2366837" cy="1614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2CE9-5035-B8D3-AEFB-32A565136C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750" b="89882"/>
          <a:stretch/>
        </p:blipFill>
        <p:spPr>
          <a:xfrm>
            <a:off x="5095194" y="5481318"/>
            <a:ext cx="2685689" cy="330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13B6B-C658-6B96-365D-AB554F13B0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065" t="9351" b="61748"/>
          <a:stretch/>
        </p:blipFill>
        <p:spPr>
          <a:xfrm>
            <a:off x="5041799" y="5754410"/>
            <a:ext cx="2703973" cy="115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B8975-685E-E48F-955F-005F6E1C0D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439" t="40519" b="46081"/>
          <a:stretch/>
        </p:blipFill>
        <p:spPr>
          <a:xfrm>
            <a:off x="1827442" y="1648950"/>
            <a:ext cx="2685689" cy="5544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01419C-CF06-7330-709C-7514C7CE7A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26" t="54575" b="38417"/>
          <a:stretch/>
        </p:blipFill>
        <p:spPr>
          <a:xfrm>
            <a:off x="125560" y="2207135"/>
            <a:ext cx="4387571" cy="279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D04FE5-A9EF-BD74-D721-430E18C98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20"/>
          <a:stretch/>
        </p:blipFill>
        <p:spPr>
          <a:xfrm>
            <a:off x="7745772" y="6718409"/>
            <a:ext cx="5012187" cy="17179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15A4F20-96B6-A7F3-F726-7CACA05B2749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57461-975D-2EA9-F644-E2152279212E}"/>
              </a:ext>
            </a:extLst>
          </p:cNvPr>
          <p:cNvSpPr txBox="1"/>
          <p:nvPr/>
        </p:nvSpPr>
        <p:spPr>
          <a:xfrm>
            <a:off x="8635224" y="1090256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26.02.23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2924489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2F79A6-7D1B-3B5E-EB25-9242345C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89" y="921555"/>
            <a:ext cx="4393883" cy="581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B5D54B-F7F7-967A-F4AA-AAD1559BA0DC}"/>
              </a:ext>
            </a:extLst>
          </p:cNvPr>
          <p:cNvSpPr txBox="1"/>
          <p:nvPr/>
        </p:nvSpPr>
        <p:spPr>
          <a:xfrm>
            <a:off x="3665989" y="921555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15.03.23</a:t>
            </a:r>
            <a:endParaRPr lang="he-IL" sz="1200" dirty="0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4ECC8933-55F6-9697-950C-0A6F906F81FF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E6FC18-779A-138F-A36D-408D24DA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ACC59-25C9-7D2A-823E-0AEBB40F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39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4EFE2A-C22A-5ABC-99AD-FF307C253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20"/>
          <a:stretch/>
        </p:blipFill>
        <p:spPr>
          <a:xfrm>
            <a:off x="838982" y="5194647"/>
            <a:ext cx="5447518" cy="1542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18DCCB-215D-DD11-2C6E-FEC3D4CBB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578" y="1394741"/>
            <a:ext cx="5734850" cy="2324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84420-754C-ADCF-F32A-DA0D1567D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76648"/>
            <a:ext cx="5039428" cy="1743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6DABE-9157-3870-5D45-8AED1ED806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2" t="75106"/>
          <a:stretch/>
        </p:blipFill>
        <p:spPr>
          <a:xfrm>
            <a:off x="839453" y="5063385"/>
            <a:ext cx="4908836" cy="124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504EC-BE4A-3688-436F-E3B88612B2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562"/>
          <a:stretch/>
        </p:blipFill>
        <p:spPr>
          <a:xfrm>
            <a:off x="6143631" y="5319966"/>
            <a:ext cx="4991797" cy="1416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9034-63FC-918E-7D7F-221A081A4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672" t="28532" b="26849"/>
          <a:stretch/>
        </p:blipFill>
        <p:spPr>
          <a:xfrm>
            <a:off x="3585449" y="2849409"/>
            <a:ext cx="2162840" cy="2223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5F5B1-03CA-518B-8EF9-89D43BE3F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761" r="57063" b="39045"/>
          <a:stretch/>
        </p:blipFill>
        <p:spPr>
          <a:xfrm rot="16200000">
            <a:off x="4690976" y="4849416"/>
            <a:ext cx="2462338" cy="44615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A2480CC-DB9C-C0F0-DFFC-E0E0A4D08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3" y="2849409"/>
            <a:ext cx="2745996" cy="222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7EE11D-389F-90DA-CC98-B08CC497E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3870" y="1051793"/>
            <a:ext cx="1686160" cy="342948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1852B57E-4F54-B77D-4AF1-3409F48C4E00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פורום קרנות הון סיכון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85C97-F576-FD59-34FE-A18EE250C4C4}"/>
              </a:ext>
            </a:extLst>
          </p:cNvPr>
          <p:cNvSpPr txBox="1"/>
          <p:nvPr/>
        </p:nvSpPr>
        <p:spPr>
          <a:xfrm>
            <a:off x="8375165" y="1142795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14.03.23</a:t>
            </a:r>
            <a:endParaRPr lang="he-IL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1AB77-B305-0677-0A7F-F040363B7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6BFDDE-A027-FBAF-BDCC-B8F3CFFEF7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3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18B67A-488D-99BC-2364-FE2D15EDF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6E6700-BD9B-23F3-08B0-124560FA3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7556CD-D383-22B1-5EA4-7AC51DCB10D6}"/>
              </a:ext>
            </a:extLst>
          </p:cNvPr>
          <p:cNvSpPr/>
          <p:nvPr/>
        </p:nvSpPr>
        <p:spPr>
          <a:xfrm>
            <a:off x="5594901" y="2967335"/>
            <a:ext cx="1002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28307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Q1</a:t>
            </a:r>
            <a:endParaRPr lang="en-US" sz="5400" b="1" cap="none" spc="0" dirty="0">
              <a:ln w="0"/>
              <a:solidFill>
                <a:srgbClr val="28307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935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7E60851-5A3E-E11E-0497-74B6BAC0E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55" y="904299"/>
            <a:ext cx="4514889" cy="59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269BF4B-9A21-3737-869C-02EF865B6B01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פורום קרנות הון סיכון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2C1C4-8724-1098-54BC-6070733D3E2B}"/>
              </a:ext>
            </a:extLst>
          </p:cNvPr>
          <p:cNvSpPr txBox="1"/>
          <p:nvPr/>
        </p:nvSpPr>
        <p:spPr>
          <a:xfrm>
            <a:off x="9757951" y="737609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14.03.23</a:t>
            </a:r>
            <a:endParaRPr lang="he-IL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A9EA4-D32F-DA23-3750-0905A0306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E3AAE2-C7A8-215E-2B87-3C20C4435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43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EB8D61-1437-D177-EE64-A08A066AB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7" t="8985" r="8026" b="51055"/>
          <a:stretch/>
        </p:blipFill>
        <p:spPr bwMode="auto">
          <a:xfrm>
            <a:off x="8368040" y="1014608"/>
            <a:ext cx="2116899" cy="55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C9858B5-4DFB-7350-132D-51F4C0865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7" t="47915" r="8026" b="5286"/>
          <a:stretch/>
        </p:blipFill>
        <p:spPr bwMode="auto">
          <a:xfrm>
            <a:off x="6562205" y="1019748"/>
            <a:ext cx="1805835" cy="55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 descr="תמונה שמכילה טקסט, עיתון&#10;&#10;התיאור נוצר באופן אוטומטי">
            <a:extLst>
              <a:ext uri="{FF2B5EF4-FFF2-40B4-BE49-F238E27FC236}">
                <a16:creationId xmlns:a16="http://schemas.microsoft.com/office/drawing/2014/main" id="{31E05257-C346-45E1-416F-82B365496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07" y="2323566"/>
            <a:ext cx="3953427" cy="2943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F1403C-E535-A3D1-488C-2D3A50D08E5F}"/>
              </a:ext>
            </a:extLst>
          </p:cNvPr>
          <p:cNvSpPr txBox="1"/>
          <p:nvPr/>
        </p:nvSpPr>
        <p:spPr>
          <a:xfrm>
            <a:off x="9757951" y="737609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14.03.23</a:t>
            </a:r>
            <a:endParaRPr lang="he-IL" sz="1200" dirty="0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988FF89-CE49-933C-90D4-9450091D7793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פורום קרנות הון סיכון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703638-6C62-9B2F-FB90-478EC7710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F7D8AA-B5A0-57D8-5148-BAFE095BF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18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08B5A3-313B-B9E0-C016-614752C52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0" t="30822" r="52638" b="59727"/>
          <a:stretch/>
        </p:blipFill>
        <p:spPr>
          <a:xfrm rot="5400000">
            <a:off x="3336731" y="-2338869"/>
            <a:ext cx="5458256" cy="12835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F4E8AB-14B5-7D0B-8ADA-0CE30E7B8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451" y="1401759"/>
            <a:ext cx="4268775" cy="1226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43A2B3-EEFC-839B-2D18-FE14F5A30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8304" y="2693871"/>
            <a:ext cx="2240923" cy="1344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6E1B97-8450-035B-8904-BA29B1C00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57"/>
          <a:stretch/>
        </p:blipFill>
        <p:spPr>
          <a:xfrm>
            <a:off x="7822576" y="4145272"/>
            <a:ext cx="4316962" cy="1723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70A441-483D-0C26-AA14-03C357583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596"/>
          <a:stretch/>
        </p:blipFill>
        <p:spPr>
          <a:xfrm>
            <a:off x="3712340" y="2578164"/>
            <a:ext cx="4248111" cy="1567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FCA2E-74EA-8FB7-169E-D662E6994C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364" b="30152"/>
          <a:stretch/>
        </p:blipFill>
        <p:spPr>
          <a:xfrm>
            <a:off x="3808106" y="5616785"/>
            <a:ext cx="4248111" cy="4937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549D2B-6F6A-4AA3-2CBF-3B91E19F36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402"/>
          <a:stretch/>
        </p:blipFill>
        <p:spPr>
          <a:xfrm>
            <a:off x="51840" y="4129593"/>
            <a:ext cx="3739222" cy="11043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E1B002-FD0D-FF51-E011-7BB874E703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937"/>
          <a:stretch/>
        </p:blipFill>
        <p:spPr>
          <a:xfrm>
            <a:off x="27918" y="5144342"/>
            <a:ext cx="3815058" cy="1211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05EDC8-8D32-67F7-FA56-317CC06E7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59" t="1853" b="76817"/>
          <a:stretch/>
        </p:blipFill>
        <p:spPr>
          <a:xfrm>
            <a:off x="9920575" y="5753808"/>
            <a:ext cx="2240923" cy="839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8FF35-5693-9E14-0BAB-E9540EC89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59" t="26876" b="56018"/>
          <a:stretch/>
        </p:blipFill>
        <p:spPr>
          <a:xfrm>
            <a:off x="5754294" y="1349819"/>
            <a:ext cx="2205183" cy="672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14056-EFAA-A303-7A8A-6E5F8EF0C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93" b="42460"/>
          <a:stretch/>
        </p:blipFill>
        <p:spPr>
          <a:xfrm>
            <a:off x="3546773" y="2102213"/>
            <a:ext cx="4415595" cy="509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EE564-1EAE-7CA3-176E-ADD9777502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831" t="4763" r="1744" b="46855"/>
          <a:stretch/>
        </p:blipFill>
        <p:spPr>
          <a:xfrm>
            <a:off x="5865764" y="4033532"/>
            <a:ext cx="2105667" cy="1559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1D747A-3FA7-C98C-0A72-E833EA6E1E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231" b="7229"/>
          <a:stretch/>
        </p:blipFill>
        <p:spPr>
          <a:xfrm>
            <a:off x="4016695" y="6142055"/>
            <a:ext cx="4019193" cy="662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45FB48-0F9D-98AE-C86F-BC973284A2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8106" y="4066938"/>
            <a:ext cx="2167125" cy="13715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3EA0C4-E313-C109-EC5E-64673B02A9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084" b="52840"/>
          <a:stretch/>
        </p:blipFill>
        <p:spPr>
          <a:xfrm>
            <a:off x="1738253" y="1608261"/>
            <a:ext cx="2037028" cy="1763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EF3D9A-2B4F-0BDD-F763-E5B879B454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7706" b="34181"/>
          <a:stretch/>
        </p:blipFill>
        <p:spPr>
          <a:xfrm>
            <a:off x="-37033" y="3467542"/>
            <a:ext cx="3817806" cy="6463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4AF193-FE00-9FA0-A060-753FD36C3D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2023" y="1086390"/>
            <a:ext cx="1053713" cy="2634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B13574-759A-1455-F421-04AA52D14A4F}"/>
              </a:ext>
            </a:extLst>
          </p:cNvPr>
          <p:cNvSpPr txBox="1"/>
          <p:nvPr/>
        </p:nvSpPr>
        <p:spPr>
          <a:xfrm>
            <a:off x="8912131" y="1124760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08.03.23</a:t>
            </a:r>
            <a:endParaRPr lang="he-IL" sz="1200" dirty="0"/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371FA6DE-3BFD-EFDE-AA45-0D84C84C885F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EBDA9D-4380-F02D-F4EF-BF4B54335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87D219-EFD8-667F-B24A-F16C9AD170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7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C1E7E1-5F61-5341-0096-9CC078E4E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00" t="17000" r="25524" b="15904"/>
          <a:stretch/>
        </p:blipFill>
        <p:spPr>
          <a:xfrm>
            <a:off x="9633183" y="795677"/>
            <a:ext cx="952500" cy="4857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41E05-FDB5-2ECE-3C0E-A717CC153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237" y="1281452"/>
            <a:ext cx="4486578" cy="1104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6A535-0E0C-CA33-655B-354F59E97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0"/>
          <a:stretch/>
        </p:blipFill>
        <p:spPr>
          <a:xfrm>
            <a:off x="5823286" y="2385531"/>
            <a:ext cx="4833529" cy="2899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7FB5BE-D1D5-02D7-027B-EF395E6F5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027"/>
          <a:stretch/>
        </p:blipFill>
        <p:spPr>
          <a:xfrm>
            <a:off x="980734" y="1357698"/>
            <a:ext cx="5016027" cy="22382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CFD086-A555-A886-B685-7558828E9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89" y="3595972"/>
            <a:ext cx="4972597" cy="2238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DE1FC8-1B2E-C5C0-D6D5-0BB630C1FA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82" r="5195" b="77462"/>
          <a:stretch/>
        </p:blipFill>
        <p:spPr>
          <a:xfrm>
            <a:off x="5942558" y="5245489"/>
            <a:ext cx="4714257" cy="639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E72E95-57BC-E200-CDE3-8D09569C5B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489" r="1398" b="54688"/>
          <a:stretch/>
        </p:blipFill>
        <p:spPr>
          <a:xfrm>
            <a:off x="5753751" y="5884524"/>
            <a:ext cx="4903064" cy="7465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830060-BF32-592C-AEAF-9304345BA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817" y="5792168"/>
            <a:ext cx="4972598" cy="838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F6149-B044-65DE-9302-721AFB592143}"/>
              </a:ext>
            </a:extLst>
          </p:cNvPr>
          <p:cNvSpPr txBox="1"/>
          <p:nvPr/>
        </p:nvSpPr>
        <p:spPr>
          <a:xfrm>
            <a:off x="8954006" y="1034115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02.03.23</a:t>
            </a:r>
            <a:endParaRPr lang="he-IL" sz="1200" dirty="0"/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E2200E7-1B72-0BBE-60F6-1175CDFFEDF9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CFA25-4490-655E-2829-9E6644500E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832E8-54CA-A839-D0AA-CBB103D425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0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CD9A40-7685-A648-3772-49E484EBE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890" y="833398"/>
            <a:ext cx="1219370" cy="562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7F891C-B6B0-09C7-9AD6-795D06D5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243" y="1395451"/>
            <a:ext cx="6039719" cy="1143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62366-D559-7499-2A97-9A6A6890F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676" y="2481461"/>
            <a:ext cx="6172285" cy="1091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B4A23F-557F-A0B0-3767-B24C2D47BA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11"/>
          <a:stretch/>
        </p:blipFill>
        <p:spPr>
          <a:xfrm>
            <a:off x="6031676" y="3426479"/>
            <a:ext cx="6172285" cy="2164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0CCE8C-6F9E-7A22-34A8-6BE06E681F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502" r="1796"/>
          <a:stretch/>
        </p:blipFill>
        <p:spPr>
          <a:xfrm>
            <a:off x="0" y="1821326"/>
            <a:ext cx="6164243" cy="49398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C777CC-68A8-E3BC-A464-E68EC72FA6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9863"/>
          <a:stretch/>
        </p:blipFill>
        <p:spPr>
          <a:xfrm>
            <a:off x="6164244" y="5505132"/>
            <a:ext cx="6039718" cy="1256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A2CE6-39E8-56BF-46F8-BFCD2992B55A}"/>
              </a:ext>
            </a:extLst>
          </p:cNvPr>
          <p:cNvSpPr txBox="1"/>
          <p:nvPr/>
        </p:nvSpPr>
        <p:spPr>
          <a:xfrm>
            <a:off x="8639646" y="1127849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05.03.23</a:t>
            </a:r>
            <a:endParaRPr lang="he-IL" sz="1200" dirty="0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5A15CE9B-DA25-38C7-28D0-51F6BCD47406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14B22-C9E2-497A-C9AA-CE10CC699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646260-4235-A636-88A5-30D5D60FE2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01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4B8193-0D0E-FE40-4CE5-E08EE10FD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70" r="11514" b="14055"/>
          <a:stretch/>
        </p:blipFill>
        <p:spPr>
          <a:xfrm>
            <a:off x="-100255" y="6061601"/>
            <a:ext cx="12549517" cy="761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A55C35-3953-F89B-1DFA-E5F3CF730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04"/>
          <a:stretch/>
        </p:blipFill>
        <p:spPr>
          <a:xfrm>
            <a:off x="-211412" y="1673039"/>
            <a:ext cx="4437230" cy="363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89254F-DC25-0B06-1617-13E2A8527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906" y="1318638"/>
            <a:ext cx="4183871" cy="887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E8E3E-4BE6-2BDD-5E24-DF4420E3B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543" y="2187458"/>
            <a:ext cx="4071457" cy="3920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D738F-D779-E2E5-BE61-F9FF57485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587" y="1318638"/>
            <a:ext cx="4060825" cy="55039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7FAB60-AA67-6F0B-B864-EFB346C31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291"/>
          <a:stretch/>
        </p:blipFill>
        <p:spPr>
          <a:xfrm>
            <a:off x="-211412" y="1318638"/>
            <a:ext cx="4420453" cy="3544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F392F7-0108-C62E-49E3-59C6DAA0D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1412" y="5262929"/>
            <a:ext cx="4287903" cy="798672"/>
          </a:xfrm>
          <a:prstGeom prst="rect">
            <a:avLst/>
          </a:prstGeom>
        </p:spPr>
      </p:pic>
      <p:pic>
        <p:nvPicPr>
          <p:cNvPr id="18" name="Picture 2" descr="דה מרקר – Themarker טלפון – שירות לקוחות ← שירות לקוחות המקורי">
            <a:extLst>
              <a:ext uri="{FF2B5EF4-FFF2-40B4-BE49-F238E27FC236}">
                <a16:creationId xmlns:a16="http://schemas.microsoft.com/office/drawing/2014/main" id="{F78FF19B-303E-1F50-2533-A1FF778E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880" y="464890"/>
            <a:ext cx="1843161" cy="11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D9B48B-B845-9178-2CC5-45A31BF72E41}"/>
              </a:ext>
            </a:extLst>
          </p:cNvPr>
          <p:cNvSpPr txBox="1"/>
          <p:nvPr/>
        </p:nvSpPr>
        <p:spPr>
          <a:xfrm>
            <a:off x="8212822" y="1018883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15.03.23</a:t>
            </a:r>
            <a:endParaRPr lang="he-IL" sz="1200" dirty="0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5DF404B6-D94E-2421-0424-5F2A59DB3CC6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8EEB2-A5CB-6AD9-FBBF-6766C0754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9B3C3-FFA0-A2F2-B818-9BB2E02005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1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5DDF85-AFE5-06D4-81CC-2424B3B0E586}"/>
              </a:ext>
            </a:extLst>
          </p:cNvPr>
          <p:cNvSpPr/>
          <p:nvPr/>
        </p:nvSpPr>
        <p:spPr>
          <a:xfrm>
            <a:off x="5594901" y="2967335"/>
            <a:ext cx="1002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28307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Q2</a:t>
            </a:r>
            <a:endParaRPr lang="en-US" sz="5400" b="1" cap="none" spc="0" dirty="0">
              <a:ln w="0"/>
              <a:solidFill>
                <a:srgbClr val="28307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B808D-8C8E-D851-7EF2-E963726BD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DCE5C3-1844-7259-E5F6-94DF69E21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57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C404337-7DE6-F7BC-50CF-69129B07487F}"/>
              </a:ext>
            </a:extLst>
          </p:cNvPr>
          <p:cNvGrpSpPr/>
          <p:nvPr/>
        </p:nvGrpSpPr>
        <p:grpSpPr>
          <a:xfrm>
            <a:off x="352951" y="1034761"/>
            <a:ext cx="11486097" cy="5521317"/>
            <a:chOff x="558549" y="1336685"/>
            <a:chExt cx="11486097" cy="55213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D2F4A1-4EEF-BF34-9EAD-FA97F8891BFB}"/>
                </a:ext>
              </a:extLst>
            </p:cNvPr>
            <p:cNvSpPr txBox="1"/>
            <p:nvPr/>
          </p:nvSpPr>
          <p:spPr>
            <a:xfrm>
              <a:off x="9457804" y="1543775"/>
              <a:ext cx="2139885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400" dirty="0"/>
                <a:t>27.04.23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66E1C4-8C8B-A8BF-BC0A-5783F80D7E97}"/>
                </a:ext>
              </a:extLst>
            </p:cNvPr>
            <p:cNvGrpSpPr/>
            <p:nvPr/>
          </p:nvGrpSpPr>
          <p:grpSpPr>
            <a:xfrm>
              <a:off x="6873988" y="1339098"/>
              <a:ext cx="5170658" cy="5106152"/>
              <a:chOff x="5929460" y="1339098"/>
              <a:chExt cx="5170658" cy="510615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3C714AE-8E9D-10CC-A5CB-48C88FBD6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29460" y="1782010"/>
                <a:ext cx="5161568" cy="116712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0F6D9C2-698A-3690-7B00-7EF8DF5FB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25679" y="1339098"/>
                <a:ext cx="1665349" cy="44291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6672D9-4618-9C97-5FF5-1307CB943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2949136"/>
                <a:ext cx="4735127" cy="349461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F99AA48-C9EE-46E2-4567-6198B4FF6E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3296"/>
              <a:stretch/>
            </p:blipFill>
            <p:spPr>
              <a:xfrm>
                <a:off x="10797146" y="2945754"/>
                <a:ext cx="302972" cy="3499496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3EBF94F-6C3F-41D7-DF33-55EAD98EDECC}"/>
                </a:ext>
              </a:extLst>
            </p:cNvPr>
            <p:cNvGrpSpPr/>
            <p:nvPr/>
          </p:nvGrpSpPr>
          <p:grpSpPr>
            <a:xfrm>
              <a:off x="558549" y="1336685"/>
              <a:ext cx="6812991" cy="5521317"/>
              <a:chOff x="558549" y="1336685"/>
              <a:chExt cx="6812991" cy="5521317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B257ED7-66FC-5190-875E-1077F6E6E6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0001" b="75352"/>
              <a:stretch/>
            </p:blipFill>
            <p:spPr>
              <a:xfrm rot="5400000">
                <a:off x="-1297796" y="4414100"/>
                <a:ext cx="4300247" cy="58755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1C538C8-9E67-56CE-C69F-E2C390DFF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549" y="1786838"/>
                <a:ext cx="6236546" cy="107967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5FC0E35-0A3B-B2B9-0C15-01D9450E7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00377" y="1336685"/>
                <a:ext cx="694718" cy="43419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FBC24B1-C21E-CB4B-AE4B-D41952DA528A}"/>
                  </a:ext>
                </a:extLst>
              </p:cNvPr>
              <p:cNvSpPr txBox="1"/>
              <p:nvPr/>
            </p:nvSpPr>
            <p:spPr>
              <a:xfrm>
                <a:off x="5231655" y="1502813"/>
                <a:ext cx="2139885" cy="3077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1400" dirty="0"/>
                  <a:t>08.05.23</a:t>
                </a:r>
                <a:endParaRPr lang="he-IL" sz="1200" dirty="0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81C975E-302D-A5E9-5499-EF075DA875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8378" b="-1"/>
              <a:stretch/>
            </p:blipFill>
            <p:spPr>
              <a:xfrm>
                <a:off x="1022143" y="2699301"/>
                <a:ext cx="5772952" cy="66116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6F41B6F-79BA-9613-B76A-CAE1D1EFE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5413" y="3320404"/>
                <a:ext cx="5772952" cy="108141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5EA2C45-E397-2A66-197C-B01154E5CE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48885"/>
              <a:stretch/>
            </p:blipFill>
            <p:spPr>
              <a:xfrm>
                <a:off x="730588" y="4324371"/>
                <a:ext cx="6133515" cy="157610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E64BB16-E33D-FA10-472F-7A44245B98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56524" b="21934"/>
              <a:stretch/>
            </p:blipFill>
            <p:spPr>
              <a:xfrm>
                <a:off x="724952" y="5865967"/>
                <a:ext cx="6133515" cy="664233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D021798-7196-727B-7BA1-8101E5AB59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82542" b="4943"/>
              <a:stretch/>
            </p:blipFill>
            <p:spPr>
              <a:xfrm>
                <a:off x="721962" y="6472109"/>
                <a:ext cx="6133515" cy="385891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86842F7-5EA2-9590-5E71-9FA7DFF5BC31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93D5D-D605-79CF-37ED-A17F2D01C4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75AC75-76B7-8534-F97D-2043C78F4D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67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724DB22-35F1-1169-9197-4DF3A02C398F}"/>
              </a:ext>
            </a:extLst>
          </p:cNvPr>
          <p:cNvGrpSpPr/>
          <p:nvPr/>
        </p:nvGrpSpPr>
        <p:grpSpPr>
          <a:xfrm>
            <a:off x="47112" y="998899"/>
            <a:ext cx="12097773" cy="5480961"/>
            <a:chOff x="0" y="1292197"/>
            <a:chExt cx="12097773" cy="548096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F57E288-1354-5AF6-14AF-B65EA7814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6557"/>
            <a:stretch/>
          </p:blipFill>
          <p:spPr>
            <a:xfrm>
              <a:off x="0" y="2628843"/>
              <a:ext cx="12097773" cy="414431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64A10C-9CFC-F998-FD0D-95722F6CC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2698" y="1718206"/>
              <a:ext cx="3992917" cy="96925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964625-1B7E-D97B-4564-C1F89EE32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0266" y="1292197"/>
              <a:ext cx="1665349" cy="44291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8B675D-A6D7-5A78-E1F7-7928258BAAA8}"/>
                </a:ext>
              </a:extLst>
            </p:cNvPr>
            <p:cNvSpPr txBox="1"/>
            <p:nvPr/>
          </p:nvSpPr>
          <p:spPr>
            <a:xfrm>
              <a:off x="9591486" y="1485952"/>
              <a:ext cx="2139885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400" dirty="0"/>
                <a:t>08.05.23</a:t>
              </a:r>
              <a:endParaRPr lang="he-IL" sz="12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D81E71E-ABF0-9486-FFC6-96785CF81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7663" y="2687463"/>
              <a:ext cx="4209206" cy="40856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908FFFB-4E41-0D58-FE28-1E37E2CAC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0170" y="1746223"/>
              <a:ext cx="4028604" cy="350450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A593DA-0159-00E5-EF8E-16BAC5F1A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08" t="29196"/>
            <a:stretch/>
          </p:blipFill>
          <p:spPr>
            <a:xfrm>
              <a:off x="0" y="1746223"/>
              <a:ext cx="3992917" cy="244513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194441-4BA0-9809-5CAA-D744BF685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53" b="70936"/>
            <a:stretch/>
          </p:blipFill>
          <p:spPr>
            <a:xfrm>
              <a:off x="3985026" y="5250729"/>
              <a:ext cx="4117672" cy="104637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EDFD24-0F03-7AF2-A68B-FD8BA5C97D35}"/>
              </a:ext>
            </a:extLst>
          </p:cNvPr>
          <p:cNvSpPr txBox="1"/>
          <p:nvPr/>
        </p:nvSpPr>
        <p:spPr>
          <a:xfrm>
            <a:off x="2373270" y="268363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2220E-6A7D-1262-2A1F-25806AE5D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6E08E5-B537-07D3-FC68-CBE4ABA7F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1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DF22EC-F57E-63EB-AF0B-41176AE46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44" t="21666" r="7215" b="8087"/>
          <a:stretch/>
        </p:blipFill>
        <p:spPr>
          <a:xfrm>
            <a:off x="10419231" y="770940"/>
            <a:ext cx="931653" cy="4885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B4C55-EE78-2B8A-08BB-918C632B2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565" y="1259457"/>
            <a:ext cx="5643319" cy="1238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0949B-7CC7-2111-BA5A-B96842678857}"/>
              </a:ext>
            </a:extLst>
          </p:cNvPr>
          <p:cNvSpPr txBox="1"/>
          <p:nvPr/>
        </p:nvSpPr>
        <p:spPr>
          <a:xfrm>
            <a:off x="9550550" y="1044024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08.05.23</a:t>
            </a:r>
            <a:endParaRPr lang="he-IL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A1366E-E180-7774-ADF6-508AF2750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97739"/>
            <a:ext cx="5254884" cy="3610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4A46F8-A4E8-1B22-BCA3-B64AC33AB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618503"/>
            <a:ext cx="5181600" cy="3982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12320D-988E-A759-E1AB-C466EF6DA6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328" r="28536" b="-534"/>
          <a:stretch/>
        </p:blipFill>
        <p:spPr>
          <a:xfrm>
            <a:off x="6096001" y="5938586"/>
            <a:ext cx="5254884" cy="7053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C32D74-853E-81EC-9241-689C6C39D151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F1B332-5687-6E90-BAF4-C7F347F30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B0D6B4-7F60-37C9-19C4-D107E3A0F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18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30DDE2-1F42-2F41-F7D5-2D32E3590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56" t="26776" r="8717" b="59946"/>
          <a:stretch/>
        </p:blipFill>
        <p:spPr>
          <a:xfrm rot="16200000">
            <a:off x="6677720" y="1642234"/>
            <a:ext cx="2985809" cy="2469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74FBB-0CA5-6C44-4A99-4BB000BF1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56" t="26776" r="8717" b="59946"/>
          <a:stretch/>
        </p:blipFill>
        <p:spPr>
          <a:xfrm rot="5400000">
            <a:off x="2106664" y="341855"/>
            <a:ext cx="2964883" cy="50494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E60968-1156-5C75-9D46-42F98D16A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56" t="26776" r="8717" b="59946"/>
          <a:stretch/>
        </p:blipFill>
        <p:spPr>
          <a:xfrm rot="16200000">
            <a:off x="513520" y="2146725"/>
            <a:ext cx="2138259" cy="1036531"/>
          </a:xfrm>
          <a:prstGeom prst="rect">
            <a:avLst/>
          </a:prstGeo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9661283D-559D-8166-8656-34179E82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986" y="53625"/>
            <a:ext cx="5694027" cy="599990"/>
          </a:xfrm>
        </p:spPr>
        <p:txBody>
          <a:bodyPr>
            <a:normAutofit fontScale="90000"/>
          </a:bodyPr>
          <a:lstStyle/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בעקבות הפגישה הרבעונית של פורום מנכ"לי החברות הגלובליות של האיגוד</a:t>
            </a:r>
            <a:endParaRPr lang="he-IL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18A59F-B6AD-6B50-A9D6-057B42A6B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1" t="76388"/>
          <a:stretch/>
        </p:blipFill>
        <p:spPr>
          <a:xfrm>
            <a:off x="6935822" y="4349018"/>
            <a:ext cx="4660662" cy="981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2E114-7B1D-0ED4-B032-0368C94AB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57" b="25300"/>
          <a:stretch/>
        </p:blipFill>
        <p:spPr>
          <a:xfrm>
            <a:off x="8241383" y="1648191"/>
            <a:ext cx="3355101" cy="2762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31F72-75CD-55AC-A185-D215985A8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428" y="1401821"/>
            <a:ext cx="2191056" cy="400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3B18B2-6A84-D3D2-416A-F0FF2BE81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56" t="26776" r="8717" b="59946"/>
          <a:stretch/>
        </p:blipFill>
        <p:spPr>
          <a:xfrm>
            <a:off x="6935821" y="5297307"/>
            <a:ext cx="4660662" cy="1081757"/>
          </a:xfrm>
          <a:prstGeom prst="rect">
            <a:avLst/>
          </a:prstGeom>
        </p:spPr>
      </p:pic>
      <p:sp>
        <p:nvSpPr>
          <p:cNvPr id="16" name="AutoShape 2">
            <a:extLst>
              <a:ext uri="{FF2B5EF4-FFF2-40B4-BE49-F238E27FC236}">
                <a16:creationId xmlns:a16="http://schemas.microsoft.com/office/drawing/2014/main" id="{A3C139EC-314C-A5BA-AB7E-C3221DB56B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9928" y="32115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E911B6-768A-BC33-3B66-BEFDE68B8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4" b="58542"/>
          <a:stretch/>
        </p:blipFill>
        <p:spPr>
          <a:xfrm>
            <a:off x="1397611" y="1648191"/>
            <a:ext cx="4716217" cy="2060652"/>
          </a:xfrm>
          <a:prstGeom prst="rect">
            <a:avLst/>
          </a:prstGeom>
        </p:spPr>
      </p:pic>
      <p:pic>
        <p:nvPicPr>
          <p:cNvPr id="18" name="Picture 17" descr="A picture containing text, newspaper, people&#10;&#10;Description automatically generated">
            <a:extLst>
              <a:ext uri="{FF2B5EF4-FFF2-40B4-BE49-F238E27FC236}">
                <a16:creationId xmlns:a16="http://schemas.microsoft.com/office/drawing/2014/main" id="{9DE0DA74-E559-5F16-43D1-FF0D52E455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8" b="11352"/>
          <a:stretch/>
        </p:blipFill>
        <p:spPr>
          <a:xfrm>
            <a:off x="1064384" y="3679918"/>
            <a:ext cx="2191057" cy="2699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B4457-CDB8-B37D-B783-F3C3C3B35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3" t="44412" r="16114" b="4801"/>
          <a:stretch/>
        </p:blipFill>
        <p:spPr>
          <a:xfrm>
            <a:off x="3270172" y="3679917"/>
            <a:ext cx="2828925" cy="2699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BF0A0A-CAE6-34B3-14FA-48C12EF31F06}"/>
              </a:ext>
            </a:extLst>
          </p:cNvPr>
          <p:cNvSpPr txBox="1"/>
          <p:nvPr/>
        </p:nvSpPr>
        <p:spPr>
          <a:xfrm>
            <a:off x="1064382" y="1384134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1.1.23</a:t>
            </a:r>
            <a:endParaRPr lang="he-IL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A27F5-7DB9-C31F-1FAB-33CC37A94147}"/>
              </a:ext>
            </a:extLst>
          </p:cNvPr>
          <p:cNvSpPr txBox="1"/>
          <p:nvPr/>
        </p:nvSpPr>
        <p:spPr>
          <a:xfrm>
            <a:off x="7627089" y="1509691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10.1.23</a:t>
            </a:r>
            <a:endParaRPr lang="he-IL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B8CFC0-6AAC-6DE5-DFBF-AB577C23E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9D1EBD-6052-FF25-62E5-853A728C3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08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136C69-FAAC-AF03-A09B-EE116C1C6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" t="88184" r="50311" b="8"/>
          <a:stretch/>
        </p:blipFill>
        <p:spPr>
          <a:xfrm>
            <a:off x="0" y="1241416"/>
            <a:ext cx="8475002" cy="5158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AE8F55-2128-3BFD-B566-60E2BC939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9" r="3652"/>
          <a:stretch/>
        </p:blipFill>
        <p:spPr>
          <a:xfrm>
            <a:off x="11462291" y="827042"/>
            <a:ext cx="672559" cy="414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A590D-7050-A36C-C3F4-025621C4E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796" y="1241416"/>
            <a:ext cx="4527054" cy="917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548205-6362-CDB7-4AE2-B69CBB365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938" y="2158841"/>
            <a:ext cx="4969911" cy="27206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F7F4AC-939A-0450-AEB4-E66CCFEE9A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78" t="41640"/>
          <a:stretch/>
        </p:blipFill>
        <p:spPr>
          <a:xfrm>
            <a:off x="4805136" y="1282946"/>
            <a:ext cx="2487711" cy="2221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B68856-F9F7-19F3-5E3C-9FE15C585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"/>
          <a:stretch/>
        </p:blipFill>
        <p:spPr>
          <a:xfrm>
            <a:off x="141686" y="1143967"/>
            <a:ext cx="4819650" cy="3145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54976A-F984-DFE3-6B30-2E35F62768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42" b="59645"/>
          <a:stretch/>
        </p:blipFill>
        <p:spPr>
          <a:xfrm>
            <a:off x="7231614" y="4879539"/>
            <a:ext cx="4903236" cy="15199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714DB1-D588-9A8E-B16A-66B13DDB093F}"/>
              </a:ext>
            </a:extLst>
          </p:cNvPr>
          <p:cNvSpPr txBox="1"/>
          <p:nvPr/>
        </p:nvSpPr>
        <p:spPr>
          <a:xfrm>
            <a:off x="10655537" y="957176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08.05.23</a:t>
            </a:r>
            <a:endParaRPr lang="he-IL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C213A-A0E8-6E0B-7EA2-DC1D5B75D20E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81A2EF3-8D30-71DD-B9D2-0A9CCDD00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9" r="34872" b="95570"/>
          <a:stretch/>
        </p:blipFill>
        <p:spPr bwMode="auto">
          <a:xfrm>
            <a:off x="5061331" y="3678266"/>
            <a:ext cx="2131520" cy="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615E9FD-8D7D-1761-92CF-25E3A7D6C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524" r="33872" b="34734"/>
          <a:stretch/>
        </p:blipFill>
        <p:spPr bwMode="auto">
          <a:xfrm>
            <a:off x="3639177" y="4079904"/>
            <a:ext cx="3559099" cy="222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82A121-EAF1-C815-0F2E-C3873DD7C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FC598-CC1A-6EA0-792E-CD7DD4309F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0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80CA988-7F5A-8B33-AAF6-F992DEC5FCC1}"/>
              </a:ext>
            </a:extLst>
          </p:cNvPr>
          <p:cNvGrpSpPr/>
          <p:nvPr/>
        </p:nvGrpSpPr>
        <p:grpSpPr>
          <a:xfrm>
            <a:off x="4908884" y="1385135"/>
            <a:ext cx="7283116" cy="3570594"/>
            <a:chOff x="2917315" y="1287378"/>
            <a:chExt cx="7611988" cy="35705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013641-0D8A-5AF6-39C3-376C436F3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2161" r="33886" b="-172"/>
            <a:stretch/>
          </p:blipFill>
          <p:spPr>
            <a:xfrm>
              <a:off x="2917315" y="1832705"/>
              <a:ext cx="4956685" cy="116087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9DE2EE-B179-1575-DD3E-6AEB2166E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63"/>
            <a:stretch/>
          </p:blipFill>
          <p:spPr>
            <a:xfrm>
              <a:off x="5054600" y="1815601"/>
              <a:ext cx="5359936" cy="11608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72149-ACC6-54DD-92F1-BFE4D3E35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77153" y="1287378"/>
              <a:ext cx="1137383" cy="5282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5ADCA1-598E-8E22-C271-F9B204F98403}"/>
                </a:ext>
              </a:extLst>
            </p:cNvPr>
            <p:cNvSpPr txBox="1"/>
            <p:nvPr/>
          </p:nvSpPr>
          <p:spPr>
            <a:xfrm>
              <a:off x="8389418" y="1569803"/>
              <a:ext cx="2139885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400" dirty="0"/>
                <a:t>08.05.23</a:t>
              </a:r>
              <a:endParaRPr lang="he-IL" sz="12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24C89B-7851-D9D3-8600-FAAA978B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7315" y="2905074"/>
              <a:ext cx="7497221" cy="19528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35C6181-10E2-7110-5604-AAF5BF1D9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42"/>
          <a:stretch/>
        </p:blipFill>
        <p:spPr>
          <a:xfrm>
            <a:off x="271025" y="1919183"/>
            <a:ext cx="4572638" cy="1306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3F6E55-2F30-C7CF-CD7D-EAF79CCE6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381" y="1387009"/>
            <a:ext cx="1066949" cy="400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E91CE-D276-9C2C-16D1-2F7B21903351}"/>
              </a:ext>
            </a:extLst>
          </p:cNvPr>
          <p:cNvSpPr txBox="1"/>
          <p:nvPr/>
        </p:nvSpPr>
        <p:spPr>
          <a:xfrm>
            <a:off x="2335563" y="363745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8E813E0-6F99-69AA-8347-3A6B0F995F7A}"/>
              </a:ext>
            </a:extLst>
          </p:cNvPr>
          <p:cNvSpPr txBox="1"/>
          <p:nvPr/>
        </p:nvSpPr>
        <p:spPr>
          <a:xfrm>
            <a:off x="2861452" y="1543427"/>
            <a:ext cx="204743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09.05.23</a:t>
            </a:r>
            <a:endParaRPr lang="he-IL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0364C-8398-0171-D52A-17EBCEE2A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0F25FE-E808-CBDE-FED3-E9B0567E27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19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B7AE51-A863-6C03-3B71-CF253DA26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49" t="15339" r="3074" b="63678"/>
          <a:stretch/>
        </p:blipFill>
        <p:spPr>
          <a:xfrm>
            <a:off x="-1054100" y="1295531"/>
            <a:ext cx="13347700" cy="5562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C77A2-31F6-FAC6-AA23-9EFD42B65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308" y="930211"/>
            <a:ext cx="3911292" cy="3220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368617-275B-F978-FAAF-C617D3017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936" y="443703"/>
            <a:ext cx="1838582" cy="476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EEA64-018A-28D4-A4BD-0BFC8F69C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25" r="6388" b="5968"/>
          <a:stretch/>
        </p:blipFill>
        <p:spPr>
          <a:xfrm>
            <a:off x="3656375" y="2465482"/>
            <a:ext cx="4721048" cy="1909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B581DE-BB99-BC2D-ADE4-E04D0C4DB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6" t="-20350" r="2897" b="93857"/>
          <a:stretch/>
        </p:blipFill>
        <p:spPr>
          <a:xfrm>
            <a:off x="8396474" y="3066336"/>
            <a:ext cx="3927822" cy="1416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1F25F-9F72-2CE4-72F9-D212576F5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333" r="6388"/>
          <a:stretch/>
        </p:blipFill>
        <p:spPr>
          <a:xfrm>
            <a:off x="3138238" y="4461177"/>
            <a:ext cx="5220135" cy="303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5D2673-F5D6-C3F8-6B23-ACDADCBA6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7" t="15339" r="3074" b="63678"/>
          <a:stretch/>
        </p:blipFill>
        <p:spPr>
          <a:xfrm>
            <a:off x="8440922" y="4483134"/>
            <a:ext cx="3852678" cy="1057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CFEACD-F240-89DA-EB4E-C594B86D8C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6" t="41047" r="1819" b="15153"/>
          <a:stretch/>
        </p:blipFill>
        <p:spPr>
          <a:xfrm>
            <a:off x="223015" y="1457815"/>
            <a:ext cx="3911293" cy="2357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5E7E0E-07B8-597B-95A2-03B489CFC2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65" b="84878"/>
          <a:stretch/>
        </p:blipFill>
        <p:spPr>
          <a:xfrm>
            <a:off x="4110669" y="4762113"/>
            <a:ext cx="4285805" cy="813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B0331A-6D7D-F673-0C38-7F3B9F636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7" t="38643" r="6388" b="43455"/>
          <a:stretch/>
        </p:blipFill>
        <p:spPr>
          <a:xfrm>
            <a:off x="4447079" y="1425050"/>
            <a:ext cx="3911294" cy="957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C5C1BE-A8D4-46D0-7A2B-172EE766C6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33" b="61185"/>
          <a:stretch/>
        </p:blipFill>
        <p:spPr>
          <a:xfrm>
            <a:off x="4287359" y="5619899"/>
            <a:ext cx="4191664" cy="12367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DB6B0A-E556-D1F5-3A2E-97EE1A506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4" t="38643" r="6388" b="44486"/>
          <a:stretch/>
        </p:blipFill>
        <p:spPr>
          <a:xfrm>
            <a:off x="8479023" y="5512510"/>
            <a:ext cx="3691877" cy="8606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83A47D-7876-447C-E1CB-BD7080C7E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6" t="92423" r="1819" b="-1"/>
          <a:stretch/>
        </p:blipFill>
        <p:spPr>
          <a:xfrm>
            <a:off x="199376" y="3774735"/>
            <a:ext cx="3911293" cy="4078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04F4F1-24C1-49CB-6E61-E5F954B7483A}"/>
              </a:ext>
            </a:extLst>
          </p:cNvPr>
          <p:cNvSpPr txBox="1"/>
          <p:nvPr/>
        </p:nvSpPr>
        <p:spPr>
          <a:xfrm>
            <a:off x="2008136" y="46904"/>
            <a:ext cx="8012554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פניית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על הנחיות רשות המיסים בעניין היבטי המס של השקעה בחברה באמצעות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D28D82-3CFF-74C4-C33C-4663D69CF31D}"/>
              </a:ext>
            </a:extLst>
          </p:cNvPr>
          <p:cNvSpPr txBox="1"/>
          <p:nvPr/>
        </p:nvSpPr>
        <p:spPr>
          <a:xfrm>
            <a:off x="9691685" y="674515"/>
            <a:ext cx="9081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/>
              <a:t>17.05.23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5AE1C-5394-1F64-967F-D4DA206DA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CFAE1-A28A-BDFA-1D78-409BF249E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6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4C6FD0-7CA5-5662-3B76-D9B77E86D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449"/>
          <a:stretch/>
        </p:blipFill>
        <p:spPr>
          <a:xfrm>
            <a:off x="0" y="2467345"/>
            <a:ext cx="6270171" cy="3429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ED3D1-516D-A792-9759-0672E4AF0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674" y="1383010"/>
            <a:ext cx="8194326" cy="1103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53D2CA-35B4-A69C-5B78-3735FD797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4012"/>
            <a:ext cx="6096000" cy="1876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732472-4F56-2925-E3F4-0FBFF8E66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0"/>
          <a:stretch/>
        </p:blipFill>
        <p:spPr>
          <a:xfrm>
            <a:off x="6012612" y="2464012"/>
            <a:ext cx="6179388" cy="34294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14610F-0E4F-D068-7D51-3718B610DF0A}"/>
              </a:ext>
            </a:extLst>
          </p:cNvPr>
          <p:cNvSpPr txBox="1"/>
          <p:nvPr/>
        </p:nvSpPr>
        <p:spPr>
          <a:xfrm>
            <a:off x="9956865" y="1085755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17.05.23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11861-3095-17C1-6611-64BC941E4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9735" y="929079"/>
            <a:ext cx="1362265" cy="457264"/>
          </a:xfrm>
          <a:prstGeom prst="rect">
            <a:avLst/>
          </a:prstGeom>
        </p:spPr>
      </p:pic>
      <p:sp>
        <p:nvSpPr>
          <p:cNvPr id="2" name="TextBox 23">
            <a:extLst>
              <a:ext uri="{FF2B5EF4-FFF2-40B4-BE49-F238E27FC236}">
                <a16:creationId xmlns:a16="http://schemas.microsoft.com/office/drawing/2014/main" id="{0A5BFB40-6B11-C3EE-4177-D7AE6A0DA635}"/>
              </a:ext>
            </a:extLst>
          </p:cNvPr>
          <p:cNvSpPr txBox="1"/>
          <p:nvPr/>
        </p:nvSpPr>
        <p:spPr>
          <a:xfrm>
            <a:off x="2008136" y="46904"/>
            <a:ext cx="8012554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פניית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על הנחיות רשות המיסים בעניין היבטי המס של השקעה בחברה באמצעות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761D8-2510-6898-F585-3129C79D7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85A71F-73A0-1761-0B61-2731594185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43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3A0F7E6-0338-5D49-87EB-BEDCA566F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43" r="96911" b="16166"/>
          <a:stretch/>
        </p:blipFill>
        <p:spPr>
          <a:xfrm>
            <a:off x="29170" y="1458029"/>
            <a:ext cx="12121732" cy="5264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D9F07B-6288-8F4D-F7D7-07F97E7E9FCB}"/>
              </a:ext>
            </a:extLst>
          </p:cNvPr>
          <p:cNvSpPr txBox="1"/>
          <p:nvPr/>
        </p:nvSpPr>
        <p:spPr>
          <a:xfrm>
            <a:off x="8868049" y="1165112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17.05.23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A58B8A-5800-3057-CD85-0DE0C43C35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8"/>
          <a:stretch/>
        </p:blipFill>
        <p:spPr>
          <a:xfrm>
            <a:off x="5455162" y="1458029"/>
            <a:ext cx="6594140" cy="1258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88DF8F-6A46-7F30-3210-8A4C1E0F1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7" t="25374" b="47030"/>
          <a:stretch/>
        </p:blipFill>
        <p:spPr>
          <a:xfrm>
            <a:off x="6235700" y="3756968"/>
            <a:ext cx="5915202" cy="1515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FC61D3-FFDF-2989-9F01-237C53F71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887"/>
          <a:stretch/>
        </p:blipFill>
        <p:spPr>
          <a:xfrm>
            <a:off x="5867400" y="2707597"/>
            <a:ext cx="6245402" cy="1049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72AB5A-4093-257F-EF03-C507A2A82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12"/>
          <a:stretch/>
        </p:blipFill>
        <p:spPr>
          <a:xfrm>
            <a:off x="29170" y="2936760"/>
            <a:ext cx="6143030" cy="820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8DB2F4-799C-B71A-63A0-A554FCD3E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7" t="54044" b="27623"/>
          <a:stretch/>
        </p:blipFill>
        <p:spPr>
          <a:xfrm>
            <a:off x="6235700" y="5272065"/>
            <a:ext cx="5915202" cy="10065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35B9FE-2127-5015-303D-DBFE6A2B4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7"/>
          <a:stretch/>
        </p:blipFill>
        <p:spPr>
          <a:xfrm>
            <a:off x="76200" y="3657188"/>
            <a:ext cx="6096000" cy="2829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291B71-325C-902C-00EB-D99AF9772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43" b="16166"/>
          <a:stretch/>
        </p:blipFill>
        <p:spPr>
          <a:xfrm>
            <a:off x="6007872" y="6226383"/>
            <a:ext cx="6143030" cy="496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ACD8B7-DC9E-0B66-6A11-46DCE85CEC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0" t="-1763"/>
          <a:stretch/>
        </p:blipFill>
        <p:spPr>
          <a:xfrm>
            <a:off x="9753599" y="876300"/>
            <a:ext cx="2292527" cy="610745"/>
          </a:xfrm>
          <a:prstGeom prst="rect">
            <a:avLst/>
          </a:prstGeom>
        </p:spPr>
      </p:pic>
      <p:sp>
        <p:nvSpPr>
          <p:cNvPr id="2" name="TextBox 23">
            <a:extLst>
              <a:ext uri="{FF2B5EF4-FFF2-40B4-BE49-F238E27FC236}">
                <a16:creationId xmlns:a16="http://schemas.microsoft.com/office/drawing/2014/main" id="{4F7E3C65-8B11-34CE-6A87-382BE50DBDE3}"/>
              </a:ext>
            </a:extLst>
          </p:cNvPr>
          <p:cNvSpPr txBox="1"/>
          <p:nvPr/>
        </p:nvSpPr>
        <p:spPr>
          <a:xfrm>
            <a:off x="2139949" y="83019"/>
            <a:ext cx="7610474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פניית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על הנחיות רשות המיסים בעניין היבטי המס של השקעה בחברה באמצעות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8CA08-0BEC-81BB-E6CB-BB6AD5CA1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91E4D4-7147-3351-D5BF-F99E3D06FB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23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A43350-798E-1EBD-EEF6-1F92DC96C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824" r="58442" b="-911"/>
          <a:stretch/>
        </p:blipFill>
        <p:spPr>
          <a:xfrm>
            <a:off x="-178960" y="1604995"/>
            <a:ext cx="6175810" cy="5481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9CF97-6442-4EF9-6E6D-D49E98204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540" y="1138205"/>
            <a:ext cx="1924319" cy="466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EC3D4F-674A-1F3D-BFEB-C1AA85AE532E}"/>
              </a:ext>
            </a:extLst>
          </p:cNvPr>
          <p:cNvSpPr txBox="1"/>
          <p:nvPr/>
        </p:nvSpPr>
        <p:spPr>
          <a:xfrm>
            <a:off x="9420341" y="1340822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23.05.23</a:t>
            </a:r>
            <a:endParaRPr lang="he-IL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266024-DA8E-89C7-C5F1-0D30CDFE5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164" y="1604995"/>
            <a:ext cx="7487695" cy="1733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EF0509-231B-323C-B8E8-1829E44A5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850" y="3187700"/>
            <a:ext cx="6154009" cy="1467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A457AF-7C2E-F927-E0ED-0B720D384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56"/>
          <a:stretch/>
        </p:blipFill>
        <p:spPr>
          <a:xfrm>
            <a:off x="-178960" y="3365500"/>
            <a:ext cx="6175810" cy="259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EEA259-9932-2996-B512-EBBDC9765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68" t="2893" r="768" b="64196"/>
          <a:stretch/>
        </p:blipFill>
        <p:spPr>
          <a:xfrm>
            <a:off x="5853955" y="4460064"/>
            <a:ext cx="6296904" cy="1733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C7A7EA-D8FF-0901-6E84-42A1094BF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95" b="54101"/>
          <a:stretch/>
        </p:blipFill>
        <p:spPr>
          <a:xfrm>
            <a:off x="5853955" y="6193856"/>
            <a:ext cx="6296904" cy="279400"/>
          </a:xfrm>
          <a:prstGeom prst="rect">
            <a:avLst/>
          </a:prstGeom>
        </p:spPr>
      </p:pic>
      <p:sp>
        <p:nvSpPr>
          <p:cNvPr id="2" name="TextBox 23">
            <a:extLst>
              <a:ext uri="{FF2B5EF4-FFF2-40B4-BE49-F238E27FC236}">
                <a16:creationId xmlns:a16="http://schemas.microsoft.com/office/drawing/2014/main" id="{EACB89FA-9D3A-178B-7AC7-C22A72722CB0}"/>
              </a:ext>
            </a:extLst>
          </p:cNvPr>
          <p:cNvSpPr txBox="1"/>
          <p:nvPr/>
        </p:nvSpPr>
        <p:spPr>
          <a:xfrm>
            <a:off x="2008136" y="46904"/>
            <a:ext cx="8012554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פניית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על הנחיות רשות המיסים בעניין היבטי המס של השקעה בחברה באמצעות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34721-9BA1-B3C1-E540-2E8F207CE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7B8BE1-BF86-330A-1C06-94E328B538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34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844AE02-4453-0FFB-650A-E785B98D8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13" y="1497377"/>
            <a:ext cx="3934574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A5F78AE-A9B4-BF32-7478-7DEE2465E993}"/>
              </a:ext>
            </a:extLst>
          </p:cNvPr>
          <p:cNvSpPr txBox="1"/>
          <p:nvPr/>
        </p:nvSpPr>
        <p:spPr>
          <a:xfrm>
            <a:off x="5580281" y="1189600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/>
              <a:t>18.05.23</a:t>
            </a:r>
            <a:endParaRPr lang="he-IL" sz="1200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A8E1498-2253-8160-9DAE-D21306D32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86" y="948376"/>
            <a:ext cx="1838582" cy="476316"/>
          </a:xfrm>
          <a:prstGeom prst="rect">
            <a:avLst/>
          </a:prstGeom>
        </p:spPr>
      </p:pic>
      <p:sp>
        <p:nvSpPr>
          <p:cNvPr id="6" name="TextBox 23">
            <a:extLst>
              <a:ext uri="{FF2B5EF4-FFF2-40B4-BE49-F238E27FC236}">
                <a16:creationId xmlns:a16="http://schemas.microsoft.com/office/drawing/2014/main" id="{25E9EAEE-C2BB-B80F-AF6A-A048D73BE36D}"/>
              </a:ext>
            </a:extLst>
          </p:cNvPr>
          <p:cNvSpPr txBox="1"/>
          <p:nvPr/>
        </p:nvSpPr>
        <p:spPr>
          <a:xfrm>
            <a:off x="2008136" y="46904"/>
            <a:ext cx="8012554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פניית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על הנחיות רשות המיסים בעניין היבטי המס של השקעה בחברה באמצעות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77A59-7E6C-C5CC-3A43-CB8F28E4B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F8949-34C5-6220-A3CA-ED8DC46A3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81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0E0D44-3503-98A7-61F5-015CE7F06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114" b="69621"/>
          <a:stretch/>
        </p:blipFill>
        <p:spPr>
          <a:xfrm>
            <a:off x="422290" y="1438513"/>
            <a:ext cx="11471413" cy="5183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9FBD9-B99F-4590-7008-0AAF86AC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199" y="1371525"/>
            <a:ext cx="5707507" cy="2336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B3C16-AC92-10AC-34CD-9CF78E91D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198" y="3660466"/>
            <a:ext cx="5707507" cy="843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CEB6F-4294-0AAF-003C-38FEEE8369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57"/>
          <a:stretch/>
        </p:blipFill>
        <p:spPr>
          <a:xfrm>
            <a:off x="6275097" y="4429434"/>
            <a:ext cx="5618606" cy="885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937A0B-A907-3DB0-F0E1-36C0E9DCB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9435" y="537975"/>
            <a:ext cx="1864272" cy="900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02C416-53A6-3CB3-476F-48B3700EF144}"/>
              </a:ext>
            </a:extLst>
          </p:cNvPr>
          <p:cNvSpPr txBox="1"/>
          <p:nvPr/>
        </p:nvSpPr>
        <p:spPr>
          <a:xfrm>
            <a:off x="9387928" y="1118051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06.06.23</a:t>
            </a:r>
            <a:endParaRPr lang="he-IL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B1748B-7828-ED5C-7BAB-3FA99E2EC2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740"/>
          <a:stretch/>
        </p:blipFill>
        <p:spPr>
          <a:xfrm>
            <a:off x="422293" y="2233836"/>
            <a:ext cx="5763903" cy="4215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D44676-A738-8862-C3C7-7CD02D4CD6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30" b="84773"/>
          <a:stretch/>
        </p:blipFill>
        <p:spPr>
          <a:xfrm>
            <a:off x="6129801" y="5308903"/>
            <a:ext cx="5763903" cy="727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D3F58E-4479-59D1-734C-0FB4224154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634" b="71806"/>
          <a:stretch/>
        </p:blipFill>
        <p:spPr>
          <a:xfrm>
            <a:off x="6129800" y="5997341"/>
            <a:ext cx="5763903" cy="6246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5C2D54-DC14-37FC-3E2E-F750FEAE6690}"/>
              </a:ext>
            </a:extLst>
          </p:cNvPr>
          <p:cNvSpPr txBox="1"/>
          <p:nvPr/>
        </p:nvSpPr>
        <p:spPr>
          <a:xfrm>
            <a:off x="2364783" y="12545"/>
            <a:ext cx="7023143" cy="13849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פאנל מנהלים בהייטק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בנושא גיוון תעסוקתי בהנחייתה של קרין מאיר </a:t>
            </a:r>
            <a:r>
              <a:rPr lang="he-IL" sz="2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רובינשטין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מנכ"לית ונשיאת האיגוד, בכנס השנתי של צופן </a:t>
            </a:r>
            <a:endParaRPr lang="he-IL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C97DD274-E7B4-115B-EA57-56190827CE7B}"/>
              </a:ext>
            </a:extLst>
          </p:cNvPr>
          <p:cNvSpPr txBox="1"/>
          <p:nvPr/>
        </p:nvSpPr>
        <p:spPr>
          <a:xfrm>
            <a:off x="2364785" y="0"/>
            <a:ext cx="7023143" cy="13849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פאנל מנהלים בהייטק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בנושא גיוון תעסוקתי בהנחייתה של קרין מאיר </a:t>
            </a:r>
            <a:r>
              <a:rPr lang="he-IL" sz="2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רובינשטין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מנכ"לית ונשיאת האיגוד, בכנס השנתי של צופן </a:t>
            </a:r>
            <a:endParaRPr lang="he-IL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5F665-460A-6953-14C2-572E60AA8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836EE4-5F85-B077-23A5-B03D1C0C4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4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0BFB0F-4D92-9412-DF69-F216EAC88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123" r="75302" b="47194"/>
          <a:stretch/>
        </p:blipFill>
        <p:spPr>
          <a:xfrm>
            <a:off x="0" y="1351981"/>
            <a:ext cx="12240504" cy="5530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7D51D6-D195-2D4A-3536-FDE5DFD4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957" y="1300691"/>
            <a:ext cx="5670850" cy="2215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8FC1A9-F1F5-D3D0-8B63-5D080EAD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835" y="618123"/>
            <a:ext cx="1492669" cy="721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28806-C979-C7D9-B394-C15AB518F615}"/>
              </a:ext>
            </a:extLst>
          </p:cNvPr>
          <p:cNvSpPr txBox="1"/>
          <p:nvPr/>
        </p:nvSpPr>
        <p:spPr>
          <a:xfrm>
            <a:off x="10152492" y="1031102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12.06.23</a:t>
            </a:r>
            <a:endParaRPr lang="he-IL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11075-E02E-08FF-4A14-D3B235052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80"/>
          <a:stretch/>
        </p:blipFill>
        <p:spPr>
          <a:xfrm>
            <a:off x="6096000" y="3413522"/>
            <a:ext cx="6067765" cy="2369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49384-95FE-A3F0-C290-9E078DE91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584329"/>
            <a:ext cx="6144504" cy="9298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BC564F-D4BA-B4B3-2B51-26C26367F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614" y="1982162"/>
            <a:ext cx="6143875" cy="14791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19DD83-5CF6-18A9-CADE-BB17BADAF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5" y="3346350"/>
            <a:ext cx="6067765" cy="3485401"/>
          </a:xfrm>
          <a:prstGeom prst="rect">
            <a:avLst/>
          </a:prstGeom>
        </p:spPr>
      </p:pic>
      <p:sp>
        <p:nvSpPr>
          <p:cNvPr id="2" name="TextBox 25">
            <a:extLst>
              <a:ext uri="{FF2B5EF4-FFF2-40B4-BE49-F238E27FC236}">
                <a16:creationId xmlns:a16="http://schemas.microsoft.com/office/drawing/2014/main" id="{2C22330A-9544-ADF8-BBF6-CB3D93E42D1A}"/>
              </a:ext>
            </a:extLst>
          </p:cNvPr>
          <p:cNvSpPr txBox="1"/>
          <p:nvPr/>
        </p:nvSpPr>
        <p:spPr>
          <a:xfrm>
            <a:off x="2364785" y="0"/>
            <a:ext cx="7023143" cy="13849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פאנל מנהלים בהייטק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בנושא גיוון תעסוקתי בהנחייתה של קרין מאיר </a:t>
            </a:r>
            <a:r>
              <a:rPr lang="he-IL" sz="2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רובינשטין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מנכ"לית ונשיאת האיגוד, בכנס השנתי של צופן </a:t>
            </a:r>
            <a:endParaRPr lang="he-IL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93578-6ECB-826F-A4EB-BE24CEAB2F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B79CE-A0BD-2C17-C6BF-190686F76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8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1BECB7-DAD4-65E6-80FE-DEBCF7EA9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290" b="91542"/>
          <a:stretch/>
        </p:blipFill>
        <p:spPr>
          <a:xfrm>
            <a:off x="0" y="1151949"/>
            <a:ext cx="12192000" cy="5185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BC7ED5-C692-77FC-9623-DE5EDA896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378" y="1290450"/>
            <a:ext cx="6234621" cy="2290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578A7-6657-E662-D94A-B05D40689CA7}"/>
              </a:ext>
            </a:extLst>
          </p:cNvPr>
          <p:cNvSpPr txBox="1"/>
          <p:nvPr/>
        </p:nvSpPr>
        <p:spPr>
          <a:xfrm>
            <a:off x="10052115" y="998060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15.06.23</a:t>
            </a:r>
            <a:endParaRPr lang="he-IL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2E9F5-0F84-F04C-AE27-FE78BD2BB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522" y="685659"/>
            <a:ext cx="1383477" cy="668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1ADAF4-1DE8-2916-DB01-8C2C95B2C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93"/>
          <a:stretch/>
        </p:blipFill>
        <p:spPr>
          <a:xfrm>
            <a:off x="6062171" y="3580553"/>
            <a:ext cx="6129828" cy="2756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644FEF-A77C-80BC-614C-8E7C03C13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300" y="4828281"/>
            <a:ext cx="6369558" cy="1509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F63C0A-0DD4-0C4F-BED9-01818C5A2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743"/>
          <a:stretch/>
        </p:blipFill>
        <p:spPr>
          <a:xfrm>
            <a:off x="-114302" y="3474387"/>
            <a:ext cx="6369559" cy="13689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D1CFB5-83DC-70A8-2091-DDB34968E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56" y="1758365"/>
            <a:ext cx="4658375" cy="13051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1C0CAA-AE71-942A-21BD-CB8CB1612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182" y="1353995"/>
            <a:ext cx="1066949" cy="40010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E7A1003-A94A-196D-A1C9-D9578B36FE3E}"/>
              </a:ext>
            </a:extLst>
          </p:cNvPr>
          <p:cNvSpPr txBox="1"/>
          <p:nvPr/>
        </p:nvSpPr>
        <p:spPr>
          <a:xfrm>
            <a:off x="3675103" y="1458654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31.05.23</a:t>
            </a:r>
            <a:endParaRPr lang="he-IL" sz="1400" dirty="0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FEFF39DA-40D0-F997-0285-C6BBE969B3C5}"/>
              </a:ext>
            </a:extLst>
          </p:cNvPr>
          <p:cNvSpPr txBox="1"/>
          <p:nvPr/>
        </p:nvSpPr>
        <p:spPr>
          <a:xfrm>
            <a:off x="2650768" y="-25911"/>
            <a:ext cx="7023143" cy="13849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פאנל מנהלים בהייטק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בנושא גיוון תעסוקתי בהנחייתה של קרין מאיר </a:t>
            </a:r>
            <a:r>
              <a:rPr lang="he-IL" sz="2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רובינשטין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מנכ"לית ונשיאת האיגוד, בכנס השנתי של צופן </a:t>
            </a:r>
            <a:endParaRPr lang="he-IL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8CA77-0209-83A9-02C8-E15CF1DE3E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95A03-9430-9B1D-D510-3041968D98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90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 descr="תמונה שמכילה טקסט, עיתון&#10;&#10;התיאור נוצר באופן אוטומטי">
            <a:extLst>
              <a:ext uri="{FF2B5EF4-FFF2-40B4-BE49-F238E27FC236}">
                <a16:creationId xmlns:a16="http://schemas.microsoft.com/office/drawing/2014/main" id="{A00E5DD4-C3C5-BC8B-4BAB-9122A4B7E2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5" t="687" r="48695" b="84332"/>
          <a:stretch/>
        </p:blipFill>
        <p:spPr>
          <a:xfrm>
            <a:off x="-995686" y="1369844"/>
            <a:ext cx="17404086" cy="5519319"/>
          </a:xfrm>
          <a:prstGeom prst="rect">
            <a:avLst/>
          </a:prstGeom>
        </p:spPr>
      </p:pic>
      <p:pic>
        <p:nvPicPr>
          <p:cNvPr id="1026" name="Picture 2" descr="דה מרקר – Themarker טלפון – שירות לקוחות ← שירות לקוחות המקורי">
            <a:extLst>
              <a:ext uri="{FF2B5EF4-FFF2-40B4-BE49-F238E27FC236}">
                <a16:creationId xmlns:a16="http://schemas.microsoft.com/office/drawing/2014/main" id="{D3D06A95-79BE-92AB-7BA2-74DB5527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46" y="270311"/>
            <a:ext cx="2465401" cy="14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89CFF787-65E8-1D10-68C8-4A8106818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" name="תמונה 9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85C3CC2-6A1F-92F5-A98A-A4FE61B4B1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49739" r="34822"/>
          <a:stretch/>
        </p:blipFill>
        <p:spPr>
          <a:xfrm>
            <a:off x="8358893" y="1369844"/>
            <a:ext cx="2842507" cy="3089140"/>
          </a:xfrm>
          <a:prstGeom prst="rect">
            <a:avLst/>
          </a:prstGeom>
        </p:spPr>
      </p:pic>
      <p:pic>
        <p:nvPicPr>
          <p:cNvPr id="11" name="תמונה 10" descr="תמונה שמכילה טקסט, עיתון&#10;&#10;התיאור נוצר באופן אוטומטי">
            <a:extLst>
              <a:ext uri="{FF2B5EF4-FFF2-40B4-BE49-F238E27FC236}">
                <a16:creationId xmlns:a16="http://schemas.microsoft.com/office/drawing/2014/main" id="{062EC86E-7E5D-520D-0937-A1A9C8865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4" t="78510"/>
          <a:stretch/>
        </p:blipFill>
        <p:spPr>
          <a:xfrm>
            <a:off x="5616980" y="1402979"/>
            <a:ext cx="2897776" cy="2470378"/>
          </a:xfrm>
          <a:prstGeom prst="rect">
            <a:avLst/>
          </a:prstGeom>
        </p:spPr>
      </p:pic>
      <p:pic>
        <p:nvPicPr>
          <p:cNvPr id="12" name="תמונה 11" descr="תמונה שמכילה טקסט, עיתון&#10;&#10;התיאור נוצר באופן אוטומטי">
            <a:extLst>
              <a:ext uri="{FF2B5EF4-FFF2-40B4-BE49-F238E27FC236}">
                <a16:creationId xmlns:a16="http://schemas.microsoft.com/office/drawing/2014/main" id="{47522A4E-17C8-6A79-50A9-5B4FF3F8E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5" t="687" r="32299" b="66142"/>
          <a:stretch/>
        </p:blipFill>
        <p:spPr>
          <a:xfrm>
            <a:off x="5903404" y="3419087"/>
            <a:ext cx="2465401" cy="3477354"/>
          </a:xfrm>
          <a:prstGeom prst="rect">
            <a:avLst/>
          </a:prstGeom>
        </p:spPr>
      </p:pic>
      <p:pic>
        <p:nvPicPr>
          <p:cNvPr id="13" name="תמונה 12" descr="תמונה שמכילה טקסט, עיתון&#10;&#10;התיאור נוצר באופן אוטומטי">
            <a:extLst>
              <a:ext uri="{FF2B5EF4-FFF2-40B4-BE49-F238E27FC236}">
                <a16:creationId xmlns:a16="http://schemas.microsoft.com/office/drawing/2014/main" id="{220F8D8A-564E-DCFA-0908-EC76B464F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54368" r="32383" b="19538"/>
          <a:stretch/>
        </p:blipFill>
        <p:spPr>
          <a:xfrm>
            <a:off x="2977668" y="3729724"/>
            <a:ext cx="2915824" cy="3235142"/>
          </a:xfrm>
          <a:prstGeom prst="rect">
            <a:avLst/>
          </a:prstGeom>
        </p:spPr>
      </p:pic>
      <p:pic>
        <p:nvPicPr>
          <p:cNvPr id="14" name="תמונה 13" descr="תמונה שמכילה טקסט, עיתון&#10;&#10;התיאור נוצר באופן אוטומטי">
            <a:extLst>
              <a:ext uri="{FF2B5EF4-FFF2-40B4-BE49-F238E27FC236}">
                <a16:creationId xmlns:a16="http://schemas.microsoft.com/office/drawing/2014/main" id="{DF2711B7-DFBD-0EF1-D495-8EFC1D8CC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4" t="59504" b="21751"/>
          <a:stretch/>
        </p:blipFill>
        <p:spPr>
          <a:xfrm>
            <a:off x="8358893" y="4277542"/>
            <a:ext cx="2842507" cy="2113671"/>
          </a:xfrm>
          <a:prstGeom prst="rect">
            <a:avLst/>
          </a:prstGeom>
        </p:spPr>
      </p:pic>
      <p:pic>
        <p:nvPicPr>
          <p:cNvPr id="15" name="תמונה 14" descr="תמונה שמכילה טקסט, עיתון&#10;&#10;התיאור נוצר באופן אוטומטי">
            <a:extLst>
              <a:ext uri="{FF2B5EF4-FFF2-40B4-BE49-F238E27FC236}">
                <a16:creationId xmlns:a16="http://schemas.microsoft.com/office/drawing/2014/main" id="{A36DB008-2F5B-BAF2-D34C-C2EFC2CEF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4084" r="32383" b="45632"/>
          <a:stretch/>
        </p:blipFill>
        <p:spPr>
          <a:xfrm>
            <a:off x="3009802" y="1331744"/>
            <a:ext cx="2741913" cy="2364845"/>
          </a:xfrm>
          <a:prstGeom prst="rect">
            <a:avLst/>
          </a:prstGeom>
        </p:spPr>
      </p:pic>
      <p:pic>
        <p:nvPicPr>
          <p:cNvPr id="16" name="תמונה 15" descr="תמונה שמכילה טקסט, עיתון&#10;&#10;התיאור נוצר באופן אוטומטי">
            <a:extLst>
              <a:ext uri="{FF2B5EF4-FFF2-40B4-BE49-F238E27FC236}">
                <a16:creationId xmlns:a16="http://schemas.microsoft.com/office/drawing/2014/main" id="{0164BA27-21BB-4B56-3B3C-86B807E4C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82163" r="32383"/>
          <a:stretch/>
        </p:blipFill>
        <p:spPr>
          <a:xfrm>
            <a:off x="534678" y="1364879"/>
            <a:ext cx="2564054" cy="1944591"/>
          </a:xfrm>
          <a:prstGeom prst="rect">
            <a:avLst/>
          </a:prstGeom>
        </p:spPr>
      </p:pic>
      <p:pic>
        <p:nvPicPr>
          <p:cNvPr id="17" name="תמונה 16" descr="תמונה שמכילה טקסט, עיתון&#10;&#10;התיאור נוצר באופן אוטומטי">
            <a:extLst>
              <a:ext uri="{FF2B5EF4-FFF2-40B4-BE49-F238E27FC236}">
                <a16:creationId xmlns:a16="http://schemas.microsoft.com/office/drawing/2014/main" id="{7D9D3450-EAD7-23C2-C46C-2689E4FCB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1001" r="62233" b="63371"/>
          <a:stretch/>
        </p:blipFill>
        <p:spPr>
          <a:xfrm>
            <a:off x="392901" y="2922617"/>
            <a:ext cx="2655407" cy="3973794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D94EB92-3704-6C60-95E3-1BA8DFA91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456" y="53624"/>
            <a:ext cx="6618558" cy="692493"/>
          </a:xfrm>
        </p:spPr>
        <p:txBody>
          <a:bodyPr/>
          <a:lstStyle/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בעקבות יוזמת החקיקה החדשה בנוגע לקרנות הון סיכון </a:t>
            </a:r>
            <a:endParaRPr lang="he-I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D1DB74-4FF5-AFA7-8A24-694FDBDFC950}"/>
              </a:ext>
            </a:extLst>
          </p:cNvPr>
          <p:cNvSpPr txBox="1"/>
          <p:nvPr/>
        </p:nvSpPr>
        <p:spPr>
          <a:xfrm>
            <a:off x="10430573" y="6528414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/>
              <a:t>ינואר 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9F051-2E4C-E4B3-1470-5433F1F7A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99ED7-9F86-C3D6-D3DD-0CF6E2E0A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15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B153C-C7C5-01E3-4D29-F830B62DA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2" t="-3435" r="11230" b="-3847"/>
          <a:stretch/>
        </p:blipFill>
        <p:spPr>
          <a:xfrm>
            <a:off x="10832625" y="661601"/>
            <a:ext cx="1276759" cy="528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2D0552-9F00-8112-1909-820671954121}"/>
              </a:ext>
            </a:extLst>
          </p:cNvPr>
          <p:cNvSpPr txBox="1"/>
          <p:nvPr/>
        </p:nvSpPr>
        <p:spPr>
          <a:xfrm>
            <a:off x="10060552" y="936482"/>
            <a:ext cx="204883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12.06.23</a:t>
            </a:r>
            <a:endParaRPr lang="he-IL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F23BB2-BBA4-6CB2-A4CD-D50EACB21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984" y="1213481"/>
            <a:ext cx="7691016" cy="1535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3DDA5-91BB-5227-320D-14B30867A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999" y="2845017"/>
            <a:ext cx="5956001" cy="2006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6E99FD-2474-EE7F-F89A-43688C8EC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153" y="4851633"/>
            <a:ext cx="6019847" cy="14046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43AD60-8E31-70F0-A318-EF589E08E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152" y="2720557"/>
            <a:ext cx="6019847" cy="2097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C7CAE0-AC35-080C-AA27-1D57D2ABB7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003"/>
          <a:stretch/>
        </p:blipFill>
        <p:spPr>
          <a:xfrm>
            <a:off x="61096" y="3889896"/>
            <a:ext cx="6101936" cy="19234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C9969C-2822-BA96-7077-28849C7E73C8}"/>
              </a:ext>
            </a:extLst>
          </p:cNvPr>
          <p:cNvSpPr txBox="1"/>
          <p:nvPr/>
        </p:nvSpPr>
        <p:spPr>
          <a:xfrm>
            <a:off x="2376069" y="204921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קורס הכשרת מנהלי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.ות גיוון והכללה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D0999B-BD47-EA7C-C612-188A1ED01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926203-1005-FCAF-357E-F8E19F215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32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A81AA8-D05E-8CA4-D80D-F62BE9C02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96"/>
          <a:stretch/>
        </p:blipFill>
        <p:spPr>
          <a:xfrm>
            <a:off x="6553199" y="2510199"/>
            <a:ext cx="5017546" cy="3537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649692-A9DE-E40E-9AD5-5852B2205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87" y="1106367"/>
            <a:ext cx="963213" cy="830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3D4EB8-9F14-7A71-0A13-414087809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47" y="1936566"/>
            <a:ext cx="5794853" cy="2582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31EADA-F59F-AAE6-288C-42A515630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101"/>
          <a:stretch/>
        </p:blipFill>
        <p:spPr>
          <a:xfrm>
            <a:off x="758346" y="4519230"/>
            <a:ext cx="5794853" cy="1528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DC2977-9846-A901-734E-E707737D18A7}"/>
              </a:ext>
            </a:extLst>
          </p:cNvPr>
          <p:cNvSpPr txBox="1"/>
          <p:nvPr/>
        </p:nvSpPr>
        <p:spPr>
          <a:xfrm>
            <a:off x="2146364" y="1659566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18.06.23</a:t>
            </a:r>
            <a:endParaRPr lang="he-IL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37837-B438-24E8-CB12-441A36013F51}"/>
              </a:ext>
            </a:extLst>
          </p:cNvPr>
          <p:cNvSpPr txBox="1"/>
          <p:nvPr/>
        </p:nvSpPr>
        <p:spPr>
          <a:xfrm>
            <a:off x="2376069" y="204921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הקמת שלוחת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FDA</a:t>
            </a:r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בישראל בהובלת האיגוד</a:t>
            </a:r>
            <a:endParaRPr lang="he-IL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C4F20E-A12C-8567-AE2F-7214BDDEE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E545F-5ECB-BFA4-DDC3-D48B29415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22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F16C25-C618-7AED-91FF-80583CDC3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15" r="74328"/>
          <a:stretch/>
        </p:blipFill>
        <p:spPr>
          <a:xfrm>
            <a:off x="1954253" y="2000446"/>
            <a:ext cx="9038280" cy="4857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A73AA-38AE-1A39-A69B-51C927976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52"/>
          <a:stretch/>
        </p:blipFill>
        <p:spPr>
          <a:xfrm>
            <a:off x="5699285" y="2071778"/>
            <a:ext cx="5293248" cy="60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38DEC5-9D75-190B-137E-E1AC42C34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28310"/>
            <a:ext cx="4896533" cy="4229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3D0EF-AC33-5FF0-D101-1EEBA448D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253" y="2463800"/>
            <a:ext cx="4141747" cy="4038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93EE3A-F8AA-45C5-FA16-EDC66FBF9985}"/>
              </a:ext>
            </a:extLst>
          </p:cNvPr>
          <p:cNvSpPr txBox="1"/>
          <p:nvPr/>
        </p:nvSpPr>
        <p:spPr>
          <a:xfrm>
            <a:off x="6206024" y="1720949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19.06.23</a:t>
            </a:r>
            <a:endParaRPr lang="he-IL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06F38-F579-CE1D-4D5C-FF5C5857ED8D}"/>
              </a:ext>
            </a:extLst>
          </p:cNvPr>
          <p:cNvSpPr txBox="1"/>
          <p:nvPr/>
        </p:nvSpPr>
        <p:spPr>
          <a:xfrm>
            <a:off x="2165161" y="163444"/>
            <a:ext cx="8616463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ועידת אפקה-דה מרקר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SKILLS&amp;TECH</a:t>
            </a:r>
            <a:endParaRPr lang="he-IL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endParaRPr lang="he-IL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59326-A871-CB8B-DA9C-FCD1D5C91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53"/>
          <a:stretch/>
        </p:blipFill>
        <p:spPr>
          <a:xfrm>
            <a:off x="7022005" y="801279"/>
            <a:ext cx="3970528" cy="12003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1A254-699B-0241-E876-D64DE50FB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5DD0BD-EE26-6379-1711-5C2D7AC5C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03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139CF-AB4D-14D4-E401-09E00E974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936" y="1630288"/>
            <a:ext cx="5372850" cy="1057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4E275-2CDA-6F4A-8778-967ABEBA8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998" y="1053583"/>
            <a:ext cx="2638194" cy="711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19103-C26F-819F-AB4C-22D2D4B4AFEF}"/>
              </a:ext>
            </a:extLst>
          </p:cNvPr>
          <p:cNvSpPr txBox="1"/>
          <p:nvPr/>
        </p:nvSpPr>
        <p:spPr>
          <a:xfrm>
            <a:off x="8508680" y="1385377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19.06.23</a:t>
            </a:r>
            <a:endParaRPr lang="he-IL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C30618-FB32-F0BB-C3C8-65DDA4096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694" y="2755901"/>
            <a:ext cx="5213092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CA574-E1DE-5372-C9CE-7F41A2F21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0" y="2755901"/>
            <a:ext cx="5718394" cy="2650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5D3D51-1E63-AB9D-A63A-A88BD3837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922" r="50854" b="-741"/>
          <a:stretch/>
        </p:blipFill>
        <p:spPr>
          <a:xfrm>
            <a:off x="620962" y="5406546"/>
            <a:ext cx="5838786" cy="8387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F721B5-2BC6-FF14-14AD-E1F80301E3AD}"/>
              </a:ext>
            </a:extLst>
          </p:cNvPr>
          <p:cNvSpPr txBox="1"/>
          <p:nvPr/>
        </p:nvSpPr>
        <p:spPr>
          <a:xfrm>
            <a:off x="2158421" y="414964"/>
            <a:ext cx="861646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ועידת אפקה-דה מרקר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SKILLS&amp;TECH</a:t>
            </a:r>
            <a:endParaRPr lang="he-IL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CB75F-4AC6-A16B-9771-018D5BD6B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ED2D3-A187-7E4E-DA31-B5F3023BDD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83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401FE5F-C3B3-9E98-2881-9BBDCB89A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94"/>
          <a:stretch/>
        </p:blipFill>
        <p:spPr bwMode="auto">
          <a:xfrm>
            <a:off x="2416175" y="695624"/>
            <a:ext cx="7359650" cy="590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99484F-FC31-DFB4-5FC0-6BC6DE000C8C}"/>
              </a:ext>
            </a:extLst>
          </p:cNvPr>
          <p:cNvSpPr txBox="1"/>
          <p:nvPr/>
        </p:nvSpPr>
        <p:spPr>
          <a:xfrm>
            <a:off x="1942521" y="414964"/>
            <a:ext cx="861646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ועידת אפקה-דה מרקר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SKILLS&amp;TECH</a:t>
            </a:r>
            <a:endParaRPr lang="he-IL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C2EB8B7-A3E9-DA05-2E0D-6018C8CE828E}"/>
              </a:ext>
            </a:extLst>
          </p:cNvPr>
          <p:cNvSpPr txBox="1"/>
          <p:nvPr/>
        </p:nvSpPr>
        <p:spPr>
          <a:xfrm>
            <a:off x="8136321" y="938184"/>
            <a:ext cx="32790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20.06.23</a:t>
            </a:r>
            <a:endParaRPr lang="he-IL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63A3C-CD23-0801-7CF1-6997AE82A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4F503-C1BA-B3D1-3623-7C023AAD9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49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ewspaper article with pictures of a person&#10;&#10;Description automatically generated">
            <a:extLst>
              <a:ext uri="{FF2B5EF4-FFF2-40B4-BE49-F238E27FC236}">
                <a16:creationId xmlns:a16="http://schemas.microsoft.com/office/drawing/2014/main" id="{2E82E8C8-14B9-AE79-27CD-F04B88F17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3" t="20909" r="14084" b="34524"/>
          <a:stretch/>
        </p:blipFill>
        <p:spPr>
          <a:xfrm>
            <a:off x="1676401" y="1896482"/>
            <a:ext cx="4057650" cy="4961518"/>
          </a:xfrm>
          <a:prstGeom prst="rect">
            <a:avLst/>
          </a:prstGeom>
        </p:spPr>
      </p:pic>
      <p:pic>
        <p:nvPicPr>
          <p:cNvPr id="9" name="Picture 8" descr="A newspaper with a group of people&#10;&#10;Description automatically generated">
            <a:extLst>
              <a:ext uri="{FF2B5EF4-FFF2-40B4-BE49-F238E27FC236}">
                <a16:creationId xmlns:a16="http://schemas.microsoft.com/office/drawing/2014/main" id="{64833469-4988-6490-51EE-3B79E0BF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8" t="9296" b="84991"/>
          <a:stretch/>
        </p:blipFill>
        <p:spPr>
          <a:xfrm>
            <a:off x="7715250" y="2487902"/>
            <a:ext cx="4286249" cy="779173"/>
          </a:xfrm>
          <a:prstGeom prst="rect">
            <a:avLst/>
          </a:prstGeom>
        </p:spPr>
      </p:pic>
      <p:pic>
        <p:nvPicPr>
          <p:cNvPr id="10" name="Picture 9" descr="A newspaper with a group of people&#10;&#10;Description automatically generated">
            <a:extLst>
              <a:ext uri="{FF2B5EF4-FFF2-40B4-BE49-F238E27FC236}">
                <a16:creationId xmlns:a16="http://schemas.microsoft.com/office/drawing/2014/main" id="{52906234-7460-8FCB-3EA8-ED26E554C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4" t="27205" b="47025"/>
          <a:stretch/>
        </p:blipFill>
        <p:spPr>
          <a:xfrm>
            <a:off x="7715250" y="3267075"/>
            <a:ext cx="4286251" cy="3514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00447D-5AA0-8D27-6613-6CAB829A5072}"/>
              </a:ext>
            </a:extLst>
          </p:cNvPr>
          <p:cNvSpPr txBox="1"/>
          <p:nvPr/>
        </p:nvSpPr>
        <p:spPr>
          <a:xfrm>
            <a:off x="2297070" y="338682"/>
            <a:ext cx="8432453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פורום שגרירים זרים בישראל</a:t>
            </a:r>
          </a:p>
          <a:p>
            <a:pPr algn="ctr" rtl="1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 Foreign Ambassadors Forum (IATI FAF)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6E328C88-41F5-5076-288F-2371C6D89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2" b="33838"/>
          <a:stretch/>
        </p:blipFill>
        <p:spPr>
          <a:xfrm>
            <a:off x="9853222" y="2006234"/>
            <a:ext cx="2095500" cy="481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C3701-9648-5F86-3C3D-FD3F903A5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931" y="1454718"/>
            <a:ext cx="1928120" cy="3895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4C9C04D-1636-6FCD-60E3-15DE6D632383}"/>
              </a:ext>
            </a:extLst>
          </p:cNvPr>
          <p:cNvSpPr/>
          <p:nvPr/>
        </p:nvSpPr>
        <p:spPr>
          <a:xfrm>
            <a:off x="8462919" y="1292789"/>
            <a:ext cx="120738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לאוגוסט 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775970-CD07-905B-4127-310EC261D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E04326-CCD1-0CBA-A938-07E7DB7B0E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59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5DDF85-AFE5-06D4-81CC-2424B3B0E586}"/>
              </a:ext>
            </a:extLst>
          </p:cNvPr>
          <p:cNvSpPr/>
          <p:nvPr/>
        </p:nvSpPr>
        <p:spPr>
          <a:xfrm>
            <a:off x="5594901" y="2967335"/>
            <a:ext cx="1002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28307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Q3</a:t>
            </a:r>
            <a:endParaRPr lang="en-US" sz="5400" b="1" cap="none" spc="0" dirty="0">
              <a:ln w="0"/>
              <a:solidFill>
                <a:srgbClr val="28307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F1D90-44C8-4AA0-1051-5E5D8111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7D7D72-632A-05A8-9D39-AAF6E8740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16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6842F7-5EA2-9590-5E71-9FA7DFF5BC31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9D75E-1132-6481-AADD-78617A4A9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0" y="857159"/>
            <a:ext cx="4634518" cy="691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EB125E-EB2C-8FD8-CBF3-2B12CA031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445" y="1753837"/>
            <a:ext cx="5128062" cy="124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7E528C-925B-1573-BFC9-CC46C59F8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775" y="3027525"/>
            <a:ext cx="4872732" cy="370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29E803-D737-BF75-3FDE-08C9CAAA5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155" y="800009"/>
            <a:ext cx="5448895" cy="2316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486386-180A-5CF1-0929-488D7F25F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254" y="3206577"/>
            <a:ext cx="2844191" cy="15559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BD374B-4268-5304-4F46-A05474CC07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372" y="5124328"/>
            <a:ext cx="5791763" cy="12596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C8BD843-DC36-5E73-45E1-909FD9441FAC}"/>
              </a:ext>
            </a:extLst>
          </p:cNvPr>
          <p:cNvSpPr/>
          <p:nvPr/>
        </p:nvSpPr>
        <p:spPr>
          <a:xfrm>
            <a:off x="8487115" y="616256"/>
            <a:ext cx="12923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 לאוגוסט 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0152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3EDFD24-0F03-7AF2-A68B-FD8BA5C97D35}"/>
              </a:ext>
            </a:extLst>
          </p:cNvPr>
          <p:cNvSpPr txBox="1"/>
          <p:nvPr/>
        </p:nvSpPr>
        <p:spPr>
          <a:xfrm>
            <a:off x="2373270" y="268363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9967E9-2229-E1DE-88B0-D850D7AC3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68" y="1008485"/>
            <a:ext cx="5532466" cy="3268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EE266-A492-6953-9205-C63AB4CF5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299" y="998673"/>
            <a:ext cx="4667250" cy="3467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13D70E-1ECA-17BD-F067-E676C6936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589" y="4594108"/>
            <a:ext cx="5041960" cy="19955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B69543-ED8E-AD98-B47B-6B387A211B9A}"/>
              </a:ext>
            </a:extLst>
          </p:cNvPr>
          <p:cNvSpPr/>
          <p:nvPr/>
        </p:nvSpPr>
        <p:spPr>
          <a:xfrm>
            <a:off x="10162720" y="99086"/>
            <a:ext cx="19431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מהעמוד הקודם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9FD0D-12D7-63CA-4C62-E5739136A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057A8D-1985-9541-2B71-2803475DC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05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C32D74-853E-81EC-9241-689C6C39D151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15F5C-CFFE-25CB-8861-7B0570438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408" y="1084104"/>
            <a:ext cx="3896391" cy="238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472E5D-6392-377F-EC76-BC477A913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74" y="3563181"/>
            <a:ext cx="4010025" cy="32250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44C059-B7A8-7092-1C4D-A3D0D5CAA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629" y="581268"/>
            <a:ext cx="5200649" cy="1865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236DEE-D430-9B6E-1D16-5F96E4250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271" y="2411419"/>
            <a:ext cx="5628282" cy="974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DDEABC-4740-4B92-B4DD-F3EDF2E55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700" y="3471713"/>
            <a:ext cx="5448853" cy="11478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611AF5-88B1-380F-E2C9-7BE4C1D2D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629" y="4776968"/>
            <a:ext cx="4997216" cy="19519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010E68-C465-69C5-3B54-AFFC1CF9AA65}"/>
              </a:ext>
            </a:extLst>
          </p:cNvPr>
          <p:cNvSpPr/>
          <p:nvPr/>
        </p:nvSpPr>
        <p:spPr>
          <a:xfrm>
            <a:off x="10797810" y="807105"/>
            <a:ext cx="131798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לספטמבר 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90E51-E7C2-1DAF-E16A-5C9817B8A0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29B76F-0465-6EA4-0BDD-F1956BA1DA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7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דה מרקר – Themarker טלפון – שירות לקוחות ← שירות לקוחות המקורי">
            <a:extLst>
              <a:ext uri="{FF2B5EF4-FFF2-40B4-BE49-F238E27FC236}">
                <a16:creationId xmlns:a16="http://schemas.microsoft.com/office/drawing/2014/main" id="{D3D06A95-79BE-92AB-7BA2-74DB5527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89" y="381000"/>
            <a:ext cx="1843161" cy="11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89CFF787-65E8-1D10-68C8-4A8106818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8" name="תמונה 7" descr="תמונה שמכילה טקסט, עיתון&#10;&#10;התיאור נוצר באופן אוטומטי">
            <a:extLst>
              <a:ext uri="{FF2B5EF4-FFF2-40B4-BE49-F238E27FC236}">
                <a16:creationId xmlns:a16="http://schemas.microsoft.com/office/drawing/2014/main" id="{7B97D3AA-44C1-4296-C847-5B29EFF31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15" y="1390970"/>
            <a:ext cx="4145654" cy="5503713"/>
          </a:xfrm>
          <a:prstGeom prst="rect">
            <a:avLst/>
          </a:prstGeom>
        </p:spPr>
      </p:pic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A24D7F23-93FB-1082-F45A-915199498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69" y="1387720"/>
            <a:ext cx="4170121" cy="5503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497C7-12B7-3E0C-29AD-C59CA70E2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CB35DD-73AD-BC18-805E-C4560C2D8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5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0C213A-A0E8-6E0B-7EA2-DC1D5B75D20E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F3F581F-9157-56ED-69AE-C5C22AD83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521" y="1080739"/>
            <a:ext cx="4624578" cy="5385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FC3905-0273-2A83-3E63-810DA09AA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21" y="1619251"/>
            <a:ext cx="4624578" cy="19811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46D129-CCCF-28BB-5F45-8707EF353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910" y="3600450"/>
            <a:ext cx="4743799" cy="26446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A651E3-D82F-706B-E2A0-7B6C1588F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213" y="1080739"/>
            <a:ext cx="5277443" cy="29595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9CBB930-EAFE-13EE-122B-8D5E94B5C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213" y="4121882"/>
            <a:ext cx="5144338" cy="260698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85F984C-F1C9-8FB7-8938-2CF769EC98E4}"/>
              </a:ext>
            </a:extLst>
          </p:cNvPr>
          <p:cNvSpPr/>
          <p:nvPr/>
        </p:nvSpPr>
        <p:spPr>
          <a:xfrm>
            <a:off x="10805723" y="803740"/>
            <a:ext cx="12923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לאוגוסט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910ECA-A57A-FE8C-EACA-6549FEB42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61F59-3C6B-BE2A-7439-DABB800D8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862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16E53D-4BC4-C923-1727-3DA9A1B0C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1537876"/>
            <a:ext cx="4829175" cy="4276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C53F5-3D7A-7348-1811-BA9950280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4" y="1310090"/>
            <a:ext cx="4914900" cy="3185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DB3A7-ACC1-74FC-23CE-8C7AFE7D8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2" y="4495470"/>
            <a:ext cx="7001852" cy="23625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CBCCD0-C4AE-3EDF-8BAF-C5302FB4C417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B43554-6FF3-1B72-71FE-250A7748D753}"/>
              </a:ext>
            </a:extLst>
          </p:cNvPr>
          <p:cNvSpPr/>
          <p:nvPr/>
        </p:nvSpPr>
        <p:spPr>
          <a:xfrm>
            <a:off x="10248839" y="52188"/>
            <a:ext cx="19431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מהעמוד הקודם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2CCE83-2FAF-24A6-7D60-0C3A3AF55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34456-2FC1-E214-9FB1-67751FCFE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4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C1E91CE-D276-9C2C-16D1-2F7B21903351}"/>
              </a:ext>
            </a:extLst>
          </p:cNvPr>
          <p:cNvSpPr txBox="1"/>
          <p:nvPr/>
        </p:nvSpPr>
        <p:spPr>
          <a:xfrm>
            <a:off x="2335563" y="36174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B4F83E-A8E0-6282-ED40-3C271A5BA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578" y="1347881"/>
            <a:ext cx="3957698" cy="523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5D7ABC-2C96-3611-58FD-AD351CD94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724" y="1946503"/>
            <a:ext cx="4806133" cy="1297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12E1EB-1A74-0C2D-F66D-3286C8BF8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891" y="3461135"/>
            <a:ext cx="2762250" cy="18232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D83D4E-063B-81E5-DB5B-A40AB96E9F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845"/>
          <a:stretch/>
        </p:blipFill>
        <p:spPr>
          <a:xfrm>
            <a:off x="6604825" y="5389893"/>
            <a:ext cx="5587175" cy="11129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A59107-9F61-3E56-EF8E-9A4962705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91" y="4372762"/>
            <a:ext cx="6082815" cy="2215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9BAC2D-33B6-2E0F-317E-3B2FC99EF4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440"/>
          <a:stretch/>
        </p:blipFill>
        <p:spPr>
          <a:xfrm>
            <a:off x="13185" y="1206114"/>
            <a:ext cx="6247822" cy="27787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616F3DA-4365-291D-FF2A-960F3F5852AC}"/>
              </a:ext>
            </a:extLst>
          </p:cNvPr>
          <p:cNvSpPr/>
          <p:nvPr/>
        </p:nvSpPr>
        <p:spPr>
          <a:xfrm>
            <a:off x="10685935" y="1033181"/>
            <a:ext cx="12923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לאוגוסט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57FB1-4B7A-4A4D-B6E0-616D402D5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43FF5-C951-00DE-487F-6E0A1965C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85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CBA6A8-739C-7903-9123-C399DA5A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654" y="2314560"/>
            <a:ext cx="6229350" cy="1933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24554-4C79-B482-FD6E-EC45D36A6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300" y="4362259"/>
            <a:ext cx="6539704" cy="1581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2540-9C96-F4ED-3008-FEBE03B8499C}"/>
              </a:ext>
            </a:extLst>
          </p:cNvPr>
          <p:cNvSpPr txBox="1"/>
          <p:nvPr/>
        </p:nvSpPr>
        <p:spPr>
          <a:xfrm>
            <a:off x="2364926" y="382063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EC69BE-D536-2A36-A038-34EEE763D35A}"/>
              </a:ext>
            </a:extLst>
          </p:cNvPr>
          <p:cNvSpPr/>
          <p:nvPr/>
        </p:nvSpPr>
        <p:spPr>
          <a:xfrm>
            <a:off x="8476135" y="1980506"/>
            <a:ext cx="12923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לאוגוסט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F1E731-411A-F3DA-E19E-278A0FABC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4AA07-E786-EC94-0603-5CD2B0AB9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74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C9AE1-2FA1-3027-0DEB-E7235DF88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2" y="995323"/>
            <a:ext cx="6163535" cy="562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38C8A-79CF-40C2-ABEB-AF2701E65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32" y="1642365"/>
            <a:ext cx="5485526" cy="1786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BDD2FC-2FA3-292B-EA0C-CB330D2D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28" y="3428999"/>
            <a:ext cx="4808975" cy="3367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65D43-457A-AFC1-F031-8F64B0A4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375" y="1276349"/>
            <a:ext cx="5043980" cy="2055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1B6DFE-1FF8-0551-2D28-4ADA4CF52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0375" y="3360435"/>
            <a:ext cx="4808975" cy="33675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654FE1-BD40-C13C-645E-7BD82DEAA605}"/>
              </a:ext>
            </a:extLst>
          </p:cNvPr>
          <p:cNvSpPr/>
          <p:nvPr/>
        </p:nvSpPr>
        <p:spPr>
          <a:xfrm>
            <a:off x="5122803" y="718324"/>
            <a:ext cx="12923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 לאוגוסט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CFA17-D6E7-3E51-0650-C162CD6DA77E}"/>
              </a:ext>
            </a:extLst>
          </p:cNvPr>
          <p:cNvSpPr txBox="1"/>
          <p:nvPr/>
        </p:nvSpPr>
        <p:spPr>
          <a:xfrm>
            <a:off x="2373270" y="129132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C9075-2282-5100-FE1F-00C1F601F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659738-E0AC-9117-4A21-9F72412D71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57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8680CA-2C04-7CAA-E17F-14C77E3A6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79" y="1119083"/>
            <a:ext cx="4996346" cy="1078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BB3BA-A7F5-EC19-6A06-A08C046E5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79" y="2090407"/>
            <a:ext cx="4348645" cy="2989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53F9CE-1E62-F08E-332E-394CF56E2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79" y="5177649"/>
            <a:ext cx="5663096" cy="1563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0C347F-B362-5620-4B47-C0E494DEF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422" y="674185"/>
            <a:ext cx="5288828" cy="59266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0BFA82-D241-E28A-5116-D2BF0636BBAC}"/>
              </a:ext>
            </a:extLst>
          </p:cNvPr>
          <p:cNvSpPr/>
          <p:nvPr/>
        </p:nvSpPr>
        <p:spPr>
          <a:xfrm>
            <a:off x="10495702" y="87898"/>
            <a:ext cx="169629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מעמוד 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756FF3-7DB0-90C0-A61D-EFAC069BFC02}"/>
              </a:ext>
            </a:extLst>
          </p:cNvPr>
          <p:cNvSpPr txBox="1"/>
          <p:nvPr/>
        </p:nvSpPr>
        <p:spPr>
          <a:xfrm>
            <a:off x="2373271" y="129132"/>
            <a:ext cx="646593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0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C60C7B-FC4E-69DE-3219-D54C34861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582ED2-D9D7-E993-4C35-C0B3B405F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133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68F6BA-D9A9-D145-843E-C1630D0D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34" y="1391685"/>
            <a:ext cx="5252141" cy="5380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E4846-0991-F07D-09A1-2A34E0A2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5" y="1900229"/>
            <a:ext cx="5943195" cy="33194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45C249-1DC5-8EB2-E606-DA44A6DF65EC}"/>
              </a:ext>
            </a:extLst>
          </p:cNvPr>
          <p:cNvSpPr/>
          <p:nvPr/>
        </p:nvSpPr>
        <p:spPr>
          <a:xfrm>
            <a:off x="10495702" y="186035"/>
            <a:ext cx="169629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מעמוד 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C966C-4682-CA9D-9A01-DBBC7CEDC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1D095-A8BA-1708-1E9C-64A22DF4A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33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772C7D-7F36-A97E-1F08-FE5110F83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396" y="981010"/>
            <a:ext cx="4606361" cy="409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92A286-8DCB-F1A0-E727-0473CC175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022" y="1576214"/>
            <a:ext cx="6137778" cy="1309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0797C-FA52-50E0-026B-AB63686DB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396" y="2990850"/>
            <a:ext cx="4687404" cy="3262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CCFD6-77BA-22CC-4A63-733356FB7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88" y="2253863"/>
            <a:ext cx="6596712" cy="877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77F870-301E-BB80-1F63-1FE6FFB5F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5" y="3226862"/>
            <a:ext cx="6112133" cy="33315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51A5E0-D0FA-570D-B1BA-B0561823ED7E}"/>
              </a:ext>
            </a:extLst>
          </p:cNvPr>
          <p:cNvSpPr/>
          <p:nvPr/>
        </p:nvSpPr>
        <p:spPr>
          <a:xfrm>
            <a:off x="10745066" y="716346"/>
            <a:ext cx="124104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398101-7FB6-C245-37E4-7E8DB826980B}"/>
              </a:ext>
            </a:extLst>
          </p:cNvPr>
          <p:cNvSpPr txBox="1"/>
          <p:nvPr/>
        </p:nvSpPr>
        <p:spPr>
          <a:xfrm>
            <a:off x="3020971" y="248513"/>
            <a:ext cx="646593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0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32E807-4480-B254-196A-3C8FF7A2A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E52DEF-C57B-53AC-43FB-32D91362DE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524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F0C44F-C0BC-C0D8-1106-80DABC5AF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59" y="1418548"/>
            <a:ext cx="8197021" cy="3527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A94CF-89DA-61E8-84D3-6B2E1D61039C}"/>
              </a:ext>
            </a:extLst>
          </p:cNvPr>
          <p:cNvSpPr txBox="1"/>
          <p:nvPr/>
        </p:nvSpPr>
        <p:spPr>
          <a:xfrm>
            <a:off x="1816386" y="0"/>
            <a:ext cx="8432453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סקר ועדת עורכי הדין ורואי החשבון של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  <a:endParaRPr lang="he-IL" sz="2800" b="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8C3BCB-C7A5-2D5E-B80C-71E05C431E3D}"/>
              </a:ext>
            </a:extLst>
          </p:cNvPr>
          <p:cNvSpPr/>
          <p:nvPr/>
        </p:nvSpPr>
        <p:spPr>
          <a:xfrm>
            <a:off x="10248839" y="0"/>
            <a:ext cx="19431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מהעמוד הקודם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65AB9-AC63-3E3B-FDE8-AFDD4FFD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366C2F-CE47-F563-4194-D0A8FFCF7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652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304F4F1-24C1-49CB-6E61-E5F954B7483A}"/>
              </a:ext>
            </a:extLst>
          </p:cNvPr>
          <p:cNvSpPr txBox="1"/>
          <p:nvPr/>
        </p:nvSpPr>
        <p:spPr>
          <a:xfrm>
            <a:off x="2008136" y="46904"/>
            <a:ext cx="8012554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D672D-7DAC-B433-9115-BCDD10692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0"/>
          <a:stretch/>
        </p:blipFill>
        <p:spPr>
          <a:xfrm>
            <a:off x="7639050" y="1706889"/>
            <a:ext cx="4552950" cy="1514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6AE19-FB8D-A274-D86B-D4943B9A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100" y="1180805"/>
            <a:ext cx="2153400" cy="456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FCDB9C-BB8F-1FAE-722C-3906E04777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0"/>
          <a:stretch/>
        </p:blipFill>
        <p:spPr>
          <a:xfrm>
            <a:off x="7639050" y="3105150"/>
            <a:ext cx="4552950" cy="35341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7B731A-87BA-50B2-4FD6-3B7B6CF4B1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10"/>
          <a:stretch/>
        </p:blipFill>
        <p:spPr>
          <a:xfrm>
            <a:off x="3429001" y="1657110"/>
            <a:ext cx="3829800" cy="12681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9440EF-CD87-93FF-EFF6-14EABF4CCD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08"/>
          <a:stretch/>
        </p:blipFill>
        <p:spPr>
          <a:xfrm>
            <a:off x="3429001" y="2925262"/>
            <a:ext cx="3829800" cy="35913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46394-69CD-CE63-1550-9E1A9D4BA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00" y="1657110"/>
            <a:ext cx="3238500" cy="222567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EB910D8-5F34-AE2F-1CD7-D9205C6F4662}"/>
              </a:ext>
            </a:extLst>
          </p:cNvPr>
          <p:cNvSpPr/>
          <p:nvPr/>
        </p:nvSpPr>
        <p:spPr>
          <a:xfrm>
            <a:off x="9119695" y="1290432"/>
            <a:ext cx="138211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בספטמבר </a:t>
            </a:r>
            <a:r>
              <a:rPr lang="he-IL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B089BA-08A3-F23C-5E0C-0D1A0E6F6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0CDE7C-E423-61F2-93F4-D7FBAA7919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E7AEC4-F3BD-64F8-842A-DF47341EE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71" r="49182" b="-2875"/>
          <a:stretch/>
        </p:blipFill>
        <p:spPr>
          <a:xfrm rot="5400000" flipV="1">
            <a:off x="2650229" y="2375758"/>
            <a:ext cx="2944070" cy="760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B8722B-1245-97D7-6ED4-2D02C6D0A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67"/>
          <a:stretch/>
        </p:blipFill>
        <p:spPr>
          <a:xfrm>
            <a:off x="4222290" y="1283774"/>
            <a:ext cx="6356466" cy="782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6A991-B4FE-F089-D098-4D10AF01B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009" y="1971441"/>
            <a:ext cx="6963747" cy="933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8BBC9-7A3A-9264-1E5B-AEFEFE43F5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046"/>
          <a:stretch/>
        </p:blipFill>
        <p:spPr>
          <a:xfrm>
            <a:off x="4015115" y="2820703"/>
            <a:ext cx="6563641" cy="760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A53962-DE68-39F8-DEE5-6D3CA65A6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62" y="1283774"/>
            <a:ext cx="3613200" cy="24623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447789-9E67-A4F3-7FA0-F58CBC1A6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483" y="3576338"/>
            <a:ext cx="6792273" cy="8859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9DDC86-5F51-CE38-B664-B5DB80678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430" y="4441950"/>
            <a:ext cx="6811326" cy="1200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2C3499-BAE6-FFB3-6E5F-B37180183D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277"/>
          <a:stretch/>
        </p:blipFill>
        <p:spPr>
          <a:xfrm>
            <a:off x="9732541" y="837500"/>
            <a:ext cx="846216" cy="446274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5C9E715-8733-0D84-C79B-5CC727A3B0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" name="Picture 2" descr="A picture containing text, newspaper, people&#10;&#10;Description automatically generated">
            <a:extLst>
              <a:ext uri="{FF2B5EF4-FFF2-40B4-BE49-F238E27FC236}">
                <a16:creationId xmlns:a16="http://schemas.microsoft.com/office/drawing/2014/main" id="{AFF929E1-0E88-2523-2627-D6F31EF680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2736" b="3897"/>
          <a:stretch/>
        </p:blipFill>
        <p:spPr>
          <a:xfrm>
            <a:off x="1456497" y="3746103"/>
            <a:ext cx="2358565" cy="3035697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ABA63001-155C-7D0C-890B-52177157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456" y="53624"/>
            <a:ext cx="6618558" cy="692493"/>
          </a:xfrm>
        </p:spPr>
        <p:txBody>
          <a:bodyPr/>
          <a:lstStyle/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בעקבות הכנס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Let’s Talk Dogri</a:t>
            </a:r>
            <a:endParaRPr lang="he-IL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BA651-B20F-8E18-3D9F-F9878108005C}"/>
              </a:ext>
            </a:extLst>
          </p:cNvPr>
          <p:cNvSpPr txBox="1"/>
          <p:nvPr/>
        </p:nvSpPr>
        <p:spPr>
          <a:xfrm>
            <a:off x="3736053" y="1264167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30.1.23</a:t>
            </a:r>
            <a:endParaRPr lang="he-IL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94CD90-C377-6D87-B4AD-34EC15AB3C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5B3656-8878-E33A-90CE-288B8C9AA3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6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365ED7-1006-06D0-6E44-A4A8476B2DEC}"/>
              </a:ext>
            </a:extLst>
          </p:cNvPr>
          <p:cNvSpPr txBox="1"/>
          <p:nvPr/>
        </p:nvSpPr>
        <p:spPr>
          <a:xfrm>
            <a:off x="2008136" y="46904"/>
            <a:ext cx="8012554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555F7-ABD6-6971-7109-14003A030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1"/>
          <a:stretch/>
        </p:blipFill>
        <p:spPr>
          <a:xfrm>
            <a:off x="7429500" y="1601817"/>
            <a:ext cx="4762500" cy="1723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3C1052-85EB-C9E8-2B60-5B4945868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9" r="20530" b="33242"/>
          <a:stretch/>
        </p:blipFill>
        <p:spPr>
          <a:xfrm>
            <a:off x="9801225" y="1000860"/>
            <a:ext cx="2286000" cy="508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45C22B-A9F4-DF49-564D-0F3A1C3C4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725" y="3278453"/>
            <a:ext cx="4867275" cy="3532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32F959-9A76-7F6A-4154-E115E9BE9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136" y="1800825"/>
            <a:ext cx="3740589" cy="1886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053B0E-5E2B-CD23-D2AD-6AA7C2E82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100" y="3686936"/>
            <a:ext cx="3740588" cy="1895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4D5377-4532-E322-9884-D594D257F3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43"/>
          <a:stretch/>
        </p:blipFill>
        <p:spPr>
          <a:xfrm>
            <a:off x="264401" y="1287759"/>
            <a:ext cx="2999941" cy="1587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BD0805-A4F5-AB7B-BAEE-931A2DE04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87" y="3161822"/>
            <a:ext cx="3097310" cy="22148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1E01C75-7D45-9273-2332-AD3BD7F60F0A}"/>
              </a:ext>
            </a:extLst>
          </p:cNvPr>
          <p:cNvSpPr/>
          <p:nvPr/>
        </p:nvSpPr>
        <p:spPr>
          <a:xfrm>
            <a:off x="8582381" y="1170685"/>
            <a:ext cx="137088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בספטמבר </a:t>
            </a:r>
            <a:r>
              <a:rPr lang="he-IL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825E17-DAC9-DCD7-0ECE-F7DDB10A7E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1632B-6F27-BFF1-C521-86903D94AA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77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617B96-8E1A-313F-81BE-2A0C81298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910" y="762001"/>
            <a:ext cx="5292090" cy="5991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B3C8DC-54BA-88D1-8CAB-F796F14DE226}"/>
              </a:ext>
            </a:extLst>
          </p:cNvPr>
          <p:cNvSpPr/>
          <p:nvPr/>
        </p:nvSpPr>
        <p:spPr>
          <a:xfrm>
            <a:off x="7633759" y="468534"/>
            <a:ext cx="231986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דה מרקר 12 לספטמבר 2023</a:t>
            </a:r>
            <a:endParaRPr lang="en-US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FA361F-ACBC-EBF4-D56C-FD7DD2ACA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685925"/>
            <a:ext cx="6570747" cy="46670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AF39F9-659C-64D0-CE7B-D7AFC430A37B}"/>
              </a:ext>
            </a:extLst>
          </p:cNvPr>
          <p:cNvSpPr/>
          <p:nvPr/>
        </p:nvSpPr>
        <p:spPr>
          <a:xfrm>
            <a:off x="1522773" y="1378148"/>
            <a:ext cx="367761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מוסף ממון, ידיעות אחרונות, 12 לספטמבר 2023</a:t>
            </a:r>
            <a:endParaRPr lang="en-US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 descr="A blue and white logo&#10;&#10;Description automatically generated">
            <a:extLst>
              <a:ext uri="{FF2B5EF4-FFF2-40B4-BE49-F238E27FC236}">
                <a16:creationId xmlns:a16="http://schemas.microsoft.com/office/drawing/2014/main" id="{DA3A7CF5-52BE-1088-C3DA-C5D8B5DFA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34" y="1086613"/>
            <a:ext cx="2147888" cy="583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31AE08-680F-501D-8E69-2D0F0E9148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79" r="20530" b="33242"/>
          <a:stretch/>
        </p:blipFill>
        <p:spPr>
          <a:xfrm>
            <a:off x="9953625" y="297601"/>
            <a:ext cx="2057400" cy="4578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6C7687-383D-7A97-4DC3-44612B47088D}"/>
              </a:ext>
            </a:extLst>
          </p:cNvPr>
          <p:cNvSpPr txBox="1"/>
          <p:nvPr/>
        </p:nvSpPr>
        <p:spPr>
          <a:xfrm>
            <a:off x="2008137" y="46904"/>
            <a:ext cx="4891774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9BB8B-23F4-F2EF-095E-0486163CD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50A53-7148-47B6-A0E2-65C0C20BB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949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A1B820-D080-032C-D401-D420C3000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990561"/>
            <a:ext cx="5973009" cy="552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98E09-79B4-F8A9-4120-2AEC88DB2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6184"/>
            <a:ext cx="6027445" cy="5255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5C21B-FDA2-4C36-5326-527BC59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274" y="85686"/>
            <a:ext cx="4967783" cy="3061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177483-03EB-8A81-D8ED-FFAB86E9A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500" y="3146715"/>
            <a:ext cx="4967783" cy="3168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AA29B8-3170-B488-CB1F-7939E58CE5FA}"/>
              </a:ext>
            </a:extLst>
          </p:cNvPr>
          <p:cNvSpPr txBox="1"/>
          <p:nvPr/>
        </p:nvSpPr>
        <p:spPr>
          <a:xfrm>
            <a:off x="2008137" y="46904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C7A467-D020-9A43-7D56-010487B0A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5F643E-BF23-9E3A-5C40-B32967157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058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8349CE-68C8-9D0B-5B65-4A679F8CB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" y="2590800"/>
            <a:ext cx="4493895" cy="4161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EEB2F5-5515-1554-40B3-AF287842D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296" y="70876"/>
            <a:ext cx="5799082" cy="2586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E5416C-7818-24D4-361F-5119E06A0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923" y="2657150"/>
            <a:ext cx="5081810" cy="4161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A6EC86-7170-A5D7-D5AE-DD5A3D7E1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66" y="2019262"/>
            <a:ext cx="3820359" cy="3533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5DDE35-9B07-9D18-A926-FC1EE472039B}"/>
              </a:ext>
            </a:extLst>
          </p:cNvPr>
          <p:cNvSpPr/>
          <p:nvPr/>
        </p:nvSpPr>
        <p:spPr>
          <a:xfrm>
            <a:off x="10113378" y="75077"/>
            <a:ext cx="210502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המשך מהעמוד הקודם</a:t>
            </a:r>
            <a:endParaRPr lang="en-US" sz="16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96D488-E3D8-0213-47B5-07CFD5611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97C69F-AC3D-6C50-F791-217D8972A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833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19E05-C02B-2FC0-3D07-67A4EAD0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404" y="799962"/>
            <a:ext cx="3255596" cy="452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6FCF4-72A6-362E-6BAA-218007DE3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878" y="1226963"/>
            <a:ext cx="5208122" cy="1380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8BD806-A9A5-86F4-040D-A1CDC12C2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536" y="2740293"/>
            <a:ext cx="5490464" cy="23744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14A4F3-7D94-444B-2698-EDC1BBAA3FD3}"/>
              </a:ext>
            </a:extLst>
          </p:cNvPr>
          <p:cNvSpPr txBox="1"/>
          <p:nvPr/>
        </p:nvSpPr>
        <p:spPr>
          <a:xfrm>
            <a:off x="3726330" y="173899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2ED577-EE16-5DA2-6595-7E882F06C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337" y="4943475"/>
            <a:ext cx="5521663" cy="1914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DFD781-623C-C52D-4750-D9B015083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94" y="1390650"/>
            <a:ext cx="5992061" cy="3552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6B376E-B585-EA65-F7DB-CBAF4A182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94" y="4959835"/>
            <a:ext cx="5992061" cy="17242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1294DD-DDA5-2B38-BD17-FE183271BDE0}"/>
              </a:ext>
            </a:extLst>
          </p:cNvPr>
          <p:cNvSpPr/>
          <p:nvPr/>
        </p:nvSpPr>
        <p:spPr>
          <a:xfrm>
            <a:off x="7388732" y="915874"/>
            <a:ext cx="140615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7718C8-F148-2CBA-606E-1C5242AF1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A2C592-7318-F894-E400-053652E9C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392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A4901-7490-EF4B-A5D7-0B2DD8682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981" y="194766"/>
            <a:ext cx="3316719" cy="738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19A48-2E45-E10E-CBDF-78866BEBE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517" y="966299"/>
            <a:ext cx="5272481" cy="738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56FBB-75BB-F080-0E26-7FA16D15E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518" y="1585811"/>
            <a:ext cx="5272480" cy="2348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5D04FA-DE33-80E3-A41B-4946472AF4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432"/>
          <a:stretch/>
        </p:blipFill>
        <p:spPr>
          <a:xfrm>
            <a:off x="299856" y="1161769"/>
            <a:ext cx="6520045" cy="1495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48DD1B-53D9-CA54-5BB9-35479D1FE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" y="2914650"/>
            <a:ext cx="6143287" cy="39707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C5F2FD-394C-6FA2-D01C-48A416BFC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667"/>
          <a:stretch/>
        </p:blipFill>
        <p:spPr>
          <a:xfrm>
            <a:off x="6819901" y="4133850"/>
            <a:ext cx="5257800" cy="26576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D5CD770-2870-5081-2653-DEE65F5AC6E8}"/>
              </a:ext>
            </a:extLst>
          </p:cNvPr>
          <p:cNvSpPr/>
          <p:nvPr/>
        </p:nvSpPr>
        <p:spPr>
          <a:xfrm>
            <a:off x="7354826" y="617571"/>
            <a:ext cx="140615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D46872-5AE3-21E0-2C8E-A056195992EF}"/>
              </a:ext>
            </a:extLst>
          </p:cNvPr>
          <p:cNvSpPr txBox="1"/>
          <p:nvPr/>
        </p:nvSpPr>
        <p:spPr>
          <a:xfrm>
            <a:off x="3034553" y="158401"/>
            <a:ext cx="411838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7A4840-0653-FE3D-3819-4CC4A4B32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45453-C39C-021D-C87A-A1C2572B20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26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570E3C-3ED5-B1AB-37AE-83FA79F7C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48870" b="-29176"/>
          <a:stretch/>
        </p:blipFill>
        <p:spPr>
          <a:xfrm>
            <a:off x="113668" y="1302208"/>
            <a:ext cx="4637003" cy="590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8DF32D-9C40-908C-6272-84DA38809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8"/>
          <a:stretch/>
        </p:blipFill>
        <p:spPr>
          <a:xfrm>
            <a:off x="113668" y="1778586"/>
            <a:ext cx="4045135" cy="2732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BF17D-88C1-E79A-6E52-232548AC4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566" y="4511508"/>
            <a:ext cx="4598219" cy="1831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6713E7-5A40-57D9-094E-9F75F34E8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887" y="2032167"/>
            <a:ext cx="3419855" cy="4044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E0BFDE-339E-CCAD-E3AD-0CEFD40F1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764" y="442250"/>
            <a:ext cx="3614568" cy="29644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34764E-EA9B-8DF8-677D-294F9DF09BC9}"/>
              </a:ext>
            </a:extLst>
          </p:cNvPr>
          <p:cNvSpPr/>
          <p:nvPr/>
        </p:nvSpPr>
        <p:spPr>
          <a:xfrm>
            <a:off x="3222299" y="1025209"/>
            <a:ext cx="141417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78C13-C64C-1898-481B-634DAFABD0BF}"/>
              </a:ext>
            </a:extLst>
          </p:cNvPr>
          <p:cNvSpPr txBox="1"/>
          <p:nvPr/>
        </p:nvSpPr>
        <p:spPr>
          <a:xfrm>
            <a:off x="3405979" y="247683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59D42A-FFDD-34BA-2FA3-59A6FF2C9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1EF5B-60B5-FEFC-0E22-B256D76D3F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766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43A58-CFF3-0E75-4424-4BB43CD5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1" y="1200149"/>
            <a:ext cx="3810000" cy="933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B0CCC-099D-5BE5-8DE4-0281460B8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4089527" cy="1747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D1CCBA-EF80-C0BB-EB88-2E5C2C6C2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0025"/>
            <a:ext cx="4755933" cy="2657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EE46CA-C6D5-E16A-AC04-F9E32EC68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268" y="89934"/>
            <a:ext cx="3696167" cy="44084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532D71-2F88-E84E-EE61-E06101FA0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308" y="4630069"/>
            <a:ext cx="4256579" cy="20376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84CEDA-0D22-A716-C756-7055C686D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1636" y="356772"/>
            <a:ext cx="3180364" cy="29579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922A2C-FF38-53FE-026F-A55D9CA1F281}"/>
              </a:ext>
            </a:extLst>
          </p:cNvPr>
          <p:cNvSpPr txBox="1"/>
          <p:nvPr/>
        </p:nvSpPr>
        <p:spPr>
          <a:xfrm>
            <a:off x="2457449" y="24192"/>
            <a:ext cx="2521349" cy="7386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1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500EC9-0B61-A301-D3DB-9098B02A3496}"/>
              </a:ext>
            </a:extLst>
          </p:cNvPr>
          <p:cNvSpPr/>
          <p:nvPr/>
        </p:nvSpPr>
        <p:spPr>
          <a:xfrm>
            <a:off x="2615427" y="923150"/>
            <a:ext cx="141417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119348-9774-BEC5-55FD-7ABB2B39A1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8E67E8-16ED-C4E3-76D7-C8DB50A0BA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795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078E52-B042-8CDA-9552-45BF9C049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896" y="666750"/>
            <a:ext cx="5139390" cy="514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EFD24-110F-B49D-02D9-256AF9512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895" y="1181100"/>
            <a:ext cx="5139390" cy="1125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D4D267-63C5-35B2-EF68-F61CF7AC3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896" y="2557017"/>
            <a:ext cx="5139390" cy="3853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DBFB52-D86A-FF52-7DB9-349027460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42" y="1181100"/>
            <a:ext cx="6330035" cy="1465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6D15E5-FE87-FB7A-69A6-340EF129B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03" y="2782871"/>
            <a:ext cx="6330034" cy="35607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16D916-7359-01CE-BF26-0D1137A4A60A}"/>
              </a:ext>
            </a:extLst>
          </p:cNvPr>
          <p:cNvSpPr/>
          <p:nvPr/>
        </p:nvSpPr>
        <p:spPr>
          <a:xfrm>
            <a:off x="5019735" y="835771"/>
            <a:ext cx="140615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094A56-DDFF-E8CD-959F-44974C78B062}"/>
              </a:ext>
            </a:extLst>
          </p:cNvPr>
          <p:cNvSpPr txBox="1"/>
          <p:nvPr/>
        </p:nvSpPr>
        <p:spPr>
          <a:xfrm>
            <a:off x="2008137" y="46904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מחצית ראשונה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F6A101-F5E7-228C-6928-CC4ADF8C8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39F1A1-8969-DE8C-0216-611ECAD053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428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28954F-60E4-E7E5-420B-4324B5343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5" y="952418"/>
            <a:ext cx="3329413" cy="64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417F4-F1B5-4682-F0D2-3605BEE3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67" y="2124075"/>
            <a:ext cx="5088434" cy="4170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38692-95F9-67CE-5BA3-AE6B517CC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461" y="1809750"/>
            <a:ext cx="5169019" cy="3672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B3804D-069F-D1D8-B904-7D19B2DE3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929" y="5623771"/>
            <a:ext cx="4834551" cy="801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3268B4-F5EB-90D4-8EA7-2476B9794CCA}"/>
              </a:ext>
            </a:extLst>
          </p:cNvPr>
          <p:cNvSpPr txBox="1"/>
          <p:nvPr/>
        </p:nvSpPr>
        <p:spPr>
          <a:xfrm>
            <a:off x="2808237" y="78893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מחצית ראשונה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17239F-71D9-BCD3-CC0A-A770C82067D8}"/>
              </a:ext>
            </a:extLst>
          </p:cNvPr>
          <p:cNvSpPr/>
          <p:nvPr/>
        </p:nvSpPr>
        <p:spPr>
          <a:xfrm>
            <a:off x="7309221" y="1319487"/>
            <a:ext cx="140615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בספטמבר </a:t>
            </a:r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CEFF8E-68AE-D30A-D94C-4533390E3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99BE35-666F-4683-E339-F6C8C7391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0CD21CFE-3491-7D6F-1D16-C2E4E8AD3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99" y="1451953"/>
            <a:ext cx="8631202" cy="2855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DF63B-B82B-1744-D5C1-7BDAC5D16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9" t="57499" r="24643" b="28982"/>
          <a:stretch/>
        </p:blipFill>
        <p:spPr>
          <a:xfrm>
            <a:off x="6734490" y="1083058"/>
            <a:ext cx="2647950" cy="428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34B8F-55A3-041B-AA9D-8E2F0DD7C0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33" b="91340"/>
          <a:stretch/>
        </p:blipFill>
        <p:spPr>
          <a:xfrm>
            <a:off x="9382440" y="1105799"/>
            <a:ext cx="1029161" cy="428971"/>
          </a:xfrm>
          <a:prstGeom prst="rect">
            <a:avLst/>
          </a:prstGeom>
        </p:spPr>
      </p:pic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9AF109B5-A8D1-1BEE-BB97-93ED2316B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399" y="4085838"/>
            <a:ext cx="8592749" cy="2772162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B840FFB-F7B6-29FB-43DF-BB4CC2F8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456" y="53624"/>
            <a:ext cx="6618558" cy="692493"/>
          </a:xfrm>
        </p:spPr>
        <p:txBody>
          <a:bodyPr/>
          <a:lstStyle/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בעקבות הכנס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Let’s Talk Dogri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וצמצום בעולם ההייטק</a:t>
            </a:r>
            <a:endParaRPr lang="he-IL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CFF84-1584-6D67-2CE0-45E7F42D3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9F82F-7308-A3BE-78B2-3612E7ED9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171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newspaper&#10;&#10;Description automatically generated">
            <a:extLst>
              <a:ext uri="{FF2B5EF4-FFF2-40B4-BE49-F238E27FC236}">
                <a16:creationId xmlns:a16="http://schemas.microsoft.com/office/drawing/2014/main" id="{1D1F1995-77A5-450C-7C25-25804F0B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6" y="1488041"/>
            <a:ext cx="4772024" cy="5436924"/>
          </a:xfrm>
          <a:prstGeom prst="rect">
            <a:avLst/>
          </a:prstGeom>
        </p:spPr>
      </p:pic>
      <p:pic>
        <p:nvPicPr>
          <p:cNvPr id="11" name="Picture 10" descr="A newspaper with a graph on it&#10;&#10;Description automatically generated">
            <a:extLst>
              <a:ext uri="{FF2B5EF4-FFF2-40B4-BE49-F238E27FC236}">
                <a16:creationId xmlns:a16="http://schemas.microsoft.com/office/drawing/2014/main" id="{BD1A181E-0823-CBFA-52E6-E3C2E95E2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695325"/>
            <a:ext cx="4901837" cy="63380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2BA824-D382-52CD-AE7B-AC626903FF0E}"/>
              </a:ext>
            </a:extLst>
          </p:cNvPr>
          <p:cNvSpPr txBox="1"/>
          <p:nvPr/>
        </p:nvSpPr>
        <p:spPr>
          <a:xfrm>
            <a:off x="1968951" y="428658"/>
            <a:ext cx="4891774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בעקבות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עדכון מחצית ראשונה 2023</a:t>
            </a:r>
          </a:p>
          <a:p>
            <a:pPr algn="ctr" rtl="1"/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דו"ח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תעשיית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מדעי החיים של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0AC07-E54B-9D1B-CF69-BF61455FC9A1}"/>
              </a:ext>
            </a:extLst>
          </p:cNvPr>
          <p:cNvSpPr/>
          <p:nvPr/>
        </p:nvSpPr>
        <p:spPr>
          <a:xfrm>
            <a:off x="8340225" y="418326"/>
            <a:ext cx="191591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גלובס, 13 בספטמבר, 2023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A68F28-8DF0-0A5B-28DE-B1ACF37C2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93E00-4018-14B5-94B3-58AB37AAF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8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5DDF85-AFE5-06D4-81CC-2424B3B0E586}"/>
              </a:ext>
            </a:extLst>
          </p:cNvPr>
          <p:cNvSpPr/>
          <p:nvPr/>
        </p:nvSpPr>
        <p:spPr>
          <a:xfrm>
            <a:off x="5594901" y="2967335"/>
            <a:ext cx="1002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28307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Q4</a:t>
            </a:r>
            <a:endParaRPr lang="en-US" sz="5400" b="1" cap="none" spc="0" dirty="0">
              <a:ln w="0"/>
              <a:solidFill>
                <a:srgbClr val="28307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D5590-F504-747B-F1CE-8ACB81C5D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6FF3CF-B6D0-B41D-0EE1-2CC2C85E3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234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4D893-6AF2-B9EC-E762-F9DA592B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564" y="1239320"/>
            <a:ext cx="4420434" cy="5618680"/>
          </a:xfrm>
          <a:prstGeom prst="rect">
            <a:avLst/>
          </a:prstGeom>
        </p:spPr>
      </p:pic>
      <p:pic>
        <p:nvPicPr>
          <p:cNvPr id="9" name="Picture 8" descr="A person in a newspaper&#10;&#10;Description automatically generated">
            <a:extLst>
              <a:ext uri="{FF2B5EF4-FFF2-40B4-BE49-F238E27FC236}">
                <a16:creationId xmlns:a16="http://schemas.microsoft.com/office/drawing/2014/main" id="{4F801536-B815-B12E-DA8C-38A1A2263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r="4961"/>
          <a:stretch/>
        </p:blipFill>
        <p:spPr>
          <a:xfrm>
            <a:off x="335002" y="940097"/>
            <a:ext cx="6197878" cy="5917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FBA237-1C55-7422-A7F9-61E3FAB39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D9B2C-E471-C129-E4DC-1773F6C1C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D50F7-2ECD-4453-4E09-C073909ADE20}"/>
              </a:ext>
            </a:extLst>
          </p:cNvPr>
          <p:cNvSpPr txBox="1"/>
          <p:nvPr/>
        </p:nvSpPr>
        <p:spPr>
          <a:xfrm>
            <a:off x="2027566" y="358736"/>
            <a:ext cx="919363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ספר ההייטק הישראלי בשיתוף פעולה של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TheMarker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ו-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</p:spTree>
    <p:extLst>
      <p:ext uri="{BB962C8B-B14F-4D97-AF65-F5344CB8AC3E}">
        <p14:creationId xmlns:p14="http://schemas.microsoft.com/office/powerpoint/2010/main" val="8977157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azine with a person's face&#10;&#10;Description automatically generated">
            <a:extLst>
              <a:ext uri="{FF2B5EF4-FFF2-40B4-BE49-F238E27FC236}">
                <a16:creationId xmlns:a16="http://schemas.microsoft.com/office/drawing/2014/main" id="{42887C5A-BD3C-F5C9-6E9F-85F43A185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2" y="950843"/>
            <a:ext cx="5547359" cy="5907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8E8D73-9CF5-5F15-4A4A-DFEE833DF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641" y="1239320"/>
            <a:ext cx="4420434" cy="5618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C1ECB0-7950-6F67-BCE4-1D89F274269C}"/>
              </a:ext>
            </a:extLst>
          </p:cNvPr>
          <p:cNvSpPr txBox="1"/>
          <p:nvPr/>
        </p:nvSpPr>
        <p:spPr>
          <a:xfrm>
            <a:off x="2027566" y="358736"/>
            <a:ext cx="919363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ספר ההייטק הישראלי בשיתוף פעולה של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TheMarker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ו-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282AE6-C778-5026-DDF3-8DCD59BA0E42}"/>
              </a:ext>
            </a:extLst>
          </p:cNvPr>
          <p:cNvSpPr/>
          <p:nvPr/>
        </p:nvSpPr>
        <p:spPr>
          <a:xfrm>
            <a:off x="335002" y="0"/>
            <a:ext cx="2112923" cy="950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19081F-9A35-C757-DD53-F50B8B367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76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1CCEBB-4EF7-5829-043F-F9ED124A1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59" y="1116556"/>
            <a:ext cx="4839103" cy="5741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CDAC6-7CA9-6BCB-743E-FF1F728DA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641" y="1239320"/>
            <a:ext cx="4420434" cy="5618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E8BB34-733C-DF5A-3752-9306A4A11427}"/>
              </a:ext>
            </a:extLst>
          </p:cNvPr>
          <p:cNvSpPr txBox="1"/>
          <p:nvPr/>
        </p:nvSpPr>
        <p:spPr>
          <a:xfrm>
            <a:off x="2027566" y="358736"/>
            <a:ext cx="919363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he-IL" sz="2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ספר ההייטק הישראלי בשיתוף פעולה של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TheMarker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ו-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070DC2-3904-B1EA-EECB-8DCBE7D412E7}"/>
              </a:ext>
            </a:extLst>
          </p:cNvPr>
          <p:cNvSpPr/>
          <p:nvPr/>
        </p:nvSpPr>
        <p:spPr>
          <a:xfrm>
            <a:off x="180975" y="85725"/>
            <a:ext cx="2266950" cy="942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224F43-DE23-ECD5-678C-187566B3D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114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B043A047-C69A-3D25-1E63-71C8CE44EE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32385" y="3276599"/>
            <a:ext cx="1616015" cy="161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6" name="Picture 5" descr="A qr code on a paper&#10;&#10;Description automatically generated">
            <a:extLst>
              <a:ext uri="{FF2B5EF4-FFF2-40B4-BE49-F238E27FC236}">
                <a16:creationId xmlns:a16="http://schemas.microsoft.com/office/drawing/2014/main" id="{0BFDBB7B-047C-9941-1347-A68A3F20E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" y="1555977"/>
            <a:ext cx="2925146" cy="4071665"/>
          </a:xfrm>
          <a:prstGeom prst="rect">
            <a:avLst/>
          </a:prstGeom>
        </p:spPr>
      </p:pic>
      <p:pic>
        <p:nvPicPr>
          <p:cNvPr id="15" name="Picture 14" descr="A page of a newspaper with a group of people&#10;&#10;Description automatically generated">
            <a:extLst>
              <a:ext uri="{FF2B5EF4-FFF2-40B4-BE49-F238E27FC236}">
                <a16:creationId xmlns:a16="http://schemas.microsoft.com/office/drawing/2014/main" id="{0BEE3335-5A69-B0FA-A387-3B7CDA1FA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18" y="1725283"/>
            <a:ext cx="5564262" cy="3733054"/>
          </a:xfrm>
          <a:prstGeom prst="rect">
            <a:avLst/>
          </a:prstGeom>
        </p:spPr>
      </p:pic>
      <p:pic>
        <p:nvPicPr>
          <p:cNvPr id="23" name="Picture 22" descr="A newspaper with several images of people&#10;&#10;Description automatically generated">
            <a:extLst>
              <a:ext uri="{FF2B5EF4-FFF2-40B4-BE49-F238E27FC236}">
                <a16:creationId xmlns:a16="http://schemas.microsoft.com/office/drawing/2014/main" id="{756019E3-C583-2AB4-E816-58899A59E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44" y="1555977"/>
            <a:ext cx="3381596" cy="4071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6B5C5E-32AC-E387-44F9-BCD7CE6A5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2A0484-B578-56CE-B2CA-3062B836D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70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F5BC12-B7C9-A7BD-4A2E-EEBACB36A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469" y="910632"/>
            <a:ext cx="3086531" cy="64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27AACE-9B7C-CBF7-3099-FB67DB2205B0}"/>
              </a:ext>
            </a:extLst>
          </p:cNvPr>
          <p:cNvSpPr txBox="1"/>
          <p:nvPr/>
        </p:nvSpPr>
        <p:spPr>
          <a:xfrm>
            <a:off x="8292672" y="1162587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25.10.23</a:t>
            </a:r>
            <a:endParaRPr lang="he-IL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C5F0A7-6635-96C6-8FF2-C816A48AF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0"/>
          <a:stretch/>
        </p:blipFill>
        <p:spPr>
          <a:xfrm>
            <a:off x="5216859" y="1470364"/>
            <a:ext cx="6975141" cy="1536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EA46BA-443E-587D-81BD-DBFE1B2CA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8" t="51976" r="1"/>
          <a:stretch/>
        </p:blipFill>
        <p:spPr>
          <a:xfrm>
            <a:off x="73891" y="2907551"/>
            <a:ext cx="5876986" cy="2425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411DB-CFB0-2C69-1754-C748C2829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535"/>
          <a:stretch/>
        </p:blipFill>
        <p:spPr>
          <a:xfrm>
            <a:off x="5950877" y="2874830"/>
            <a:ext cx="6084105" cy="2640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3D36E1-5491-D962-866F-4C02B6B17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400" r="58220" b="51506"/>
          <a:stretch/>
        </p:blipFill>
        <p:spPr>
          <a:xfrm>
            <a:off x="73892" y="5333290"/>
            <a:ext cx="5876986" cy="175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ABFB5F-AB2A-9433-9D55-DD437CC94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5CEED9-0755-F81D-209A-B32B61BAD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999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2E15AA27-1A0F-2587-2A2A-820886E60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7" r="38154" b="90618"/>
          <a:stretch/>
        </p:blipFill>
        <p:spPr>
          <a:xfrm>
            <a:off x="10985093" y="494571"/>
            <a:ext cx="792851" cy="454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3C88E-47F6-B3A9-0443-E1B4EB653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084"/>
          <a:stretch/>
        </p:blipFill>
        <p:spPr>
          <a:xfrm>
            <a:off x="6183868" y="919416"/>
            <a:ext cx="5609340" cy="359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E5449-F336-A0A7-E661-D2D7F767B7A5}"/>
              </a:ext>
            </a:extLst>
          </p:cNvPr>
          <p:cNvSpPr txBox="1"/>
          <p:nvPr/>
        </p:nvSpPr>
        <p:spPr>
          <a:xfrm>
            <a:off x="9943546" y="953944"/>
            <a:ext cx="87015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25.10.23</a:t>
            </a:r>
            <a:endParaRPr lang="he-IL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0909A7-8BE4-1114-6D18-21197767C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43"/>
          <a:stretch/>
        </p:blipFill>
        <p:spPr>
          <a:xfrm>
            <a:off x="3513516" y="1253693"/>
            <a:ext cx="8507012" cy="1352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B08323-C92C-A424-6FB7-6A3AB09BDD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04"/>
          <a:stretch/>
        </p:blipFill>
        <p:spPr>
          <a:xfrm>
            <a:off x="4876979" y="2462540"/>
            <a:ext cx="7143549" cy="852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2E3E0F-C3FE-5CC3-A036-7667521624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649" t="9023"/>
          <a:stretch/>
        </p:blipFill>
        <p:spPr>
          <a:xfrm>
            <a:off x="4775200" y="3146230"/>
            <a:ext cx="7151263" cy="1152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D23DF-357B-9194-2325-60B69E689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979" y="5163280"/>
            <a:ext cx="7049484" cy="11526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018C43-B33E-A702-2934-150DF85056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4" t="9133"/>
          <a:stretch/>
        </p:blipFill>
        <p:spPr>
          <a:xfrm>
            <a:off x="4876979" y="4168441"/>
            <a:ext cx="7049484" cy="1125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4C2E7-9A40-D795-7A30-46ADAFE59B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B1DEB8-6952-2E1A-8916-FCA26AB719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786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CD90F2-F848-B7A0-CAE0-8B6FD35D8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1"/>
          <a:stretch/>
        </p:blipFill>
        <p:spPr>
          <a:xfrm>
            <a:off x="4661699" y="1274816"/>
            <a:ext cx="7082942" cy="1962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1BF15-EE46-B5D9-4CF4-8B894D6B2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322" y="503183"/>
            <a:ext cx="2467319" cy="771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61D684-992E-9BCE-6562-B7C03D1AEE1C}"/>
              </a:ext>
            </a:extLst>
          </p:cNvPr>
          <p:cNvSpPr txBox="1"/>
          <p:nvPr/>
        </p:nvSpPr>
        <p:spPr>
          <a:xfrm>
            <a:off x="8668928" y="967039"/>
            <a:ext cx="87015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25.10.23</a:t>
            </a:r>
            <a:endParaRPr lang="he-IL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8957F4-E80D-C4F0-A5EE-F16AFDB37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634"/>
          <a:stretch/>
        </p:blipFill>
        <p:spPr>
          <a:xfrm>
            <a:off x="4665712" y="3205096"/>
            <a:ext cx="7078929" cy="1122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F789EA-67D7-6E7F-3AC8-FBA3EB4FC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68" b="50531"/>
          <a:stretch/>
        </p:blipFill>
        <p:spPr>
          <a:xfrm>
            <a:off x="4669725" y="4221067"/>
            <a:ext cx="7078929" cy="1303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4C4716-AF28-031F-652E-40616ED004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89"/>
          <a:stretch/>
        </p:blipFill>
        <p:spPr>
          <a:xfrm>
            <a:off x="4665711" y="5415818"/>
            <a:ext cx="7078929" cy="1427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87B0FE-35D8-6186-4890-1C7D49440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4AC33C-5055-E5BD-06A6-FE95B25E4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191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EBBAC33E-9541-C2C3-395E-8799CF15C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9" r="38894" b="85959"/>
          <a:stretch/>
        </p:blipFill>
        <p:spPr>
          <a:xfrm>
            <a:off x="11398959" y="1112279"/>
            <a:ext cx="554182" cy="454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1BD5EB-7627-C1B6-1E71-108477BB261D}"/>
              </a:ext>
            </a:extLst>
          </p:cNvPr>
          <p:cNvSpPr txBox="1"/>
          <p:nvPr/>
        </p:nvSpPr>
        <p:spPr>
          <a:xfrm>
            <a:off x="10606107" y="1256221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31.10.23</a:t>
            </a:r>
            <a:endParaRPr lang="he-IL" sz="1200" dirty="0"/>
          </a:p>
        </p:txBody>
      </p:sp>
      <p:pic>
        <p:nvPicPr>
          <p:cNvPr id="10" name="Picture 9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E53E0A50-E6D4-56BA-A6B9-A464F9E33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7" r="38154" b="90618"/>
          <a:stretch/>
        </p:blipFill>
        <p:spPr>
          <a:xfrm>
            <a:off x="5055348" y="1050273"/>
            <a:ext cx="792851" cy="454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FA8085-1D82-B763-85D0-A3FA04EC9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084"/>
          <a:stretch/>
        </p:blipFill>
        <p:spPr>
          <a:xfrm>
            <a:off x="254123" y="1475118"/>
            <a:ext cx="5609340" cy="359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39F62B-958B-297E-87B5-89C03BB7F6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551"/>
          <a:stretch/>
        </p:blipFill>
        <p:spPr>
          <a:xfrm>
            <a:off x="380199" y="2478814"/>
            <a:ext cx="5639392" cy="1900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D0A8A-0927-5DE6-680B-10DE1DF11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345" y="1491961"/>
            <a:ext cx="4508797" cy="9868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93E82C-8408-E796-378C-519947CB9A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09"/>
          <a:stretch/>
        </p:blipFill>
        <p:spPr>
          <a:xfrm>
            <a:off x="6077528" y="2478814"/>
            <a:ext cx="5872405" cy="19003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A9B4A1-7CA0-1F79-C2A8-1A6F918991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94" t="39872" r="5106" b="3592"/>
          <a:stretch/>
        </p:blipFill>
        <p:spPr>
          <a:xfrm>
            <a:off x="2235200" y="4379185"/>
            <a:ext cx="3612999" cy="2333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E65A40-6B80-4A10-DE6B-F482723D9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705" r="1592"/>
          <a:stretch/>
        </p:blipFill>
        <p:spPr>
          <a:xfrm>
            <a:off x="328180" y="1745154"/>
            <a:ext cx="5520019" cy="8766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C37A8F-7AB6-4CE2-D696-417DF3780AC9}"/>
              </a:ext>
            </a:extLst>
          </p:cNvPr>
          <p:cNvSpPr txBox="1"/>
          <p:nvPr/>
        </p:nvSpPr>
        <p:spPr>
          <a:xfrm>
            <a:off x="4013801" y="1509646"/>
            <a:ext cx="87015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30.10.23</a:t>
            </a:r>
            <a:endParaRPr lang="he-IL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ABF74-38A8-09AB-0832-EDAC292556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F13A1-BCFC-7DEE-9C04-729E5B75E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1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CE0F0B-BFBF-56B0-81B8-FC71DA7A3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135" y="1528636"/>
            <a:ext cx="3841688" cy="1189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B90E3B-FA00-769E-BAFE-8A4D7024C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787" y="825299"/>
            <a:ext cx="2686425" cy="714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B0B440-FBD7-2258-7AEC-FE39187C5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079" y="2717730"/>
            <a:ext cx="3843744" cy="3653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D6662C-0516-372D-B75F-CC36E80AEF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9" t="57038"/>
          <a:stretch/>
        </p:blipFill>
        <p:spPr>
          <a:xfrm>
            <a:off x="4112382" y="3194801"/>
            <a:ext cx="4132667" cy="15080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109E13-4DAD-A0CB-4CCD-47BED84273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93" r="1511" b="57420"/>
          <a:stretch/>
        </p:blipFill>
        <p:spPr>
          <a:xfrm>
            <a:off x="4112382" y="4619797"/>
            <a:ext cx="4046697" cy="1751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AC6B1-F835-6FC0-9003-622FF2C29B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51" b="43450"/>
          <a:stretch/>
        </p:blipFill>
        <p:spPr>
          <a:xfrm>
            <a:off x="4175374" y="1589012"/>
            <a:ext cx="4046697" cy="16057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26303F-B7B3-3CD7-05FB-06AC3C7758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52" t="44665"/>
          <a:stretch/>
        </p:blipFill>
        <p:spPr>
          <a:xfrm>
            <a:off x="189177" y="1579374"/>
            <a:ext cx="4049192" cy="2276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683A0-D389-700D-88A4-64A9FE6F1774}"/>
              </a:ext>
            </a:extLst>
          </p:cNvPr>
          <p:cNvSpPr txBox="1"/>
          <p:nvPr/>
        </p:nvSpPr>
        <p:spPr>
          <a:xfrm>
            <a:off x="11361978" y="1262775"/>
            <a:ext cx="971346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26.2.23</a:t>
            </a:r>
            <a:endParaRPr lang="he-IL" sz="1200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9310B84-D2E5-410D-EFC4-4DE6EDFFE83B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99C07-4FFB-5ADC-7700-1694C4826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F2B8B-E450-3E91-D9FA-3F7953EC0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562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29733-46FB-F1EE-BB07-EC8C0023B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08" y="990118"/>
            <a:ext cx="2191056" cy="381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E3BBE-5FF1-38ED-3DCE-F5AF9E815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38" y="1371171"/>
            <a:ext cx="5691145" cy="1883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729053-D822-E2A5-0293-77117B379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738" y="3254765"/>
            <a:ext cx="4950664" cy="2942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3E1C80-8837-B330-AD3E-8F01656A6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502" y="1371171"/>
            <a:ext cx="4150298" cy="5142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CC131D-4101-18FA-4D34-9F951F380E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97" t="21408" r="2987" b="66281"/>
          <a:stretch/>
        </p:blipFill>
        <p:spPr>
          <a:xfrm rot="5400000">
            <a:off x="5048064" y="4306043"/>
            <a:ext cx="2942896" cy="7747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D57A31-4CFC-FA45-717E-084549A25578}"/>
              </a:ext>
            </a:extLst>
          </p:cNvPr>
          <p:cNvSpPr txBox="1"/>
          <p:nvPr/>
        </p:nvSpPr>
        <p:spPr>
          <a:xfrm>
            <a:off x="3244464" y="1063394"/>
            <a:ext cx="21398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03.11.23</a:t>
            </a:r>
            <a:endParaRPr lang="he-IL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526C1A-90C5-05B6-85C2-C30890D78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101F52-4839-FC53-4F20-A21B681648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31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3847C4-60BB-1ECF-900F-0BD0B8EAF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984"/>
          <a:stretch/>
        </p:blipFill>
        <p:spPr>
          <a:xfrm>
            <a:off x="3341326" y="738921"/>
            <a:ext cx="5086812" cy="684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A5381-8E4C-1203-3302-E2F57080B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83" t="34108" r="14540" b="2505"/>
          <a:stretch/>
        </p:blipFill>
        <p:spPr>
          <a:xfrm>
            <a:off x="142614" y="3008367"/>
            <a:ext cx="3754737" cy="2239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A0EEBB-BFB1-5F46-3F13-95FB3EDC5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295" y="1553033"/>
            <a:ext cx="3897091" cy="1461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8B89D5-9C3B-B795-D47E-7C90252CA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816"/>
          <a:stretch/>
        </p:blipFill>
        <p:spPr>
          <a:xfrm>
            <a:off x="152713" y="5247869"/>
            <a:ext cx="2007503" cy="1536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F5BE9-52FA-48C3-352C-F5F3A1527B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40" t="3180" r="7908" b="43340"/>
          <a:stretch/>
        </p:blipFill>
        <p:spPr>
          <a:xfrm>
            <a:off x="2154814" y="5253372"/>
            <a:ext cx="1762516" cy="15368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0DCB97-089F-A7AF-A7A3-20EC39B47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4" r="-1"/>
          <a:stretch/>
        </p:blipFill>
        <p:spPr>
          <a:xfrm>
            <a:off x="8152295" y="1403446"/>
            <a:ext cx="3983557" cy="1461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F3FF1F-EBA3-BF78-CF76-C36C75395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902" y="2787941"/>
            <a:ext cx="4145950" cy="2339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A43F00-66B8-3756-7990-021FAC0656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40"/>
          <a:stretch/>
        </p:blipFill>
        <p:spPr>
          <a:xfrm>
            <a:off x="7965022" y="5052365"/>
            <a:ext cx="4170830" cy="10733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9B1D73-2794-F117-FC44-3087B0CA3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7351" y="1403445"/>
            <a:ext cx="4261858" cy="4722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CB0E6-63C4-7F75-4AA0-2618C08E96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82" r="3532"/>
          <a:stretch/>
        </p:blipFill>
        <p:spPr>
          <a:xfrm>
            <a:off x="121686" y="1400116"/>
            <a:ext cx="3918020" cy="1744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44FD7D-7AE1-4605-A8D0-96FEEF9222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3" t="66205" r="2904" b="16128"/>
          <a:stretch/>
        </p:blipFill>
        <p:spPr>
          <a:xfrm>
            <a:off x="3911864" y="6129611"/>
            <a:ext cx="4368271" cy="643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2681E7-5E10-EBE8-7CD2-5E4643B3352D}"/>
              </a:ext>
            </a:extLst>
          </p:cNvPr>
          <p:cNvSpPr txBox="1"/>
          <p:nvPr/>
        </p:nvSpPr>
        <p:spPr>
          <a:xfrm>
            <a:off x="11487324" y="1146659"/>
            <a:ext cx="9563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27.02.23</a:t>
            </a:r>
            <a:endParaRPr lang="he-IL" sz="1200" dirty="0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209BD767-5A77-78F5-CCAE-0E2510764ADC}"/>
              </a:ext>
            </a:extLst>
          </p:cNvPr>
          <p:cNvSpPr txBox="1">
            <a:spLocks/>
          </p:cNvSpPr>
          <p:nvPr/>
        </p:nvSpPr>
        <p:spPr bwMode="auto">
          <a:xfrm>
            <a:off x="2468113" y="18878"/>
            <a:ext cx="7255772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2pPr>
            <a:lvl3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3pPr>
            <a:lvl4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4pPr>
            <a:lvl5pPr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5pPr>
            <a:lvl6pPr marL="4572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6pPr>
            <a:lvl7pPr marL="9144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7pPr>
            <a:lvl8pPr marL="13716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8pPr>
            <a:lvl9pPr marL="1828800" algn="r" rt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דוח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IATI </a:t>
            </a:r>
            <a:r>
              <a:rPr lang="he-IL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תרומת ההייטק לכלכלה ולחברה הישראלית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he-IL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70E207-F307-206A-88B4-2BCB6D223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816" y="0"/>
            <a:ext cx="1866507" cy="952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265FD8-6782-E05F-EEBE-497F3CF2AB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141403"/>
            <a:ext cx="1941922" cy="7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72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4056</TotalTime>
  <Words>809</Words>
  <Application>Microsoft Office PowerPoint</Application>
  <PresentationFormat>Widescreen</PresentationFormat>
  <Paragraphs>157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בעקבות הפגישה הרבעונית של פורום מנכ"לי החברות הגלובליות של האיגוד</vt:lpstr>
      <vt:lpstr>בעקבות יוזמת החקיקה החדשה בנוגע לקרנות הון סיכון </vt:lpstr>
      <vt:lpstr>PowerPoint Presentation</vt:lpstr>
      <vt:lpstr>בעקבות הכנס Let’s Talk Dogri</vt:lpstr>
      <vt:lpstr>בעקבות הכנס  Let’s Talk Dogriוצמצום בעולם ההייטק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Leeat Sokol</dc:creator>
  <cp:lastModifiedBy>Leeat Sokol</cp:lastModifiedBy>
  <cp:revision>34</cp:revision>
  <dcterms:created xsi:type="dcterms:W3CDTF">2022-01-23T09:01:27Z</dcterms:created>
  <dcterms:modified xsi:type="dcterms:W3CDTF">2024-01-29T12:48:58Z</dcterms:modified>
</cp:coreProperties>
</file>