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1045" r:id="rId3"/>
    <p:sldId id="1041" r:id="rId4"/>
    <p:sldId id="1040" r:id="rId5"/>
    <p:sldId id="1042" r:id="rId6"/>
    <p:sldId id="1044" r:id="rId7"/>
    <p:sldId id="1063" r:id="rId8"/>
    <p:sldId id="1047" r:id="rId9"/>
    <p:sldId id="1062" r:id="rId10"/>
    <p:sldId id="1051" r:id="rId11"/>
    <p:sldId id="1060" r:id="rId12"/>
    <p:sldId id="1055" r:id="rId13"/>
    <p:sldId id="1056" r:id="rId14"/>
    <p:sldId id="1048" r:id="rId15"/>
    <p:sldId id="1054" r:id="rId16"/>
    <p:sldId id="1052" r:id="rId17"/>
    <p:sldId id="1061" r:id="rId18"/>
    <p:sldId id="1046" r:id="rId19"/>
    <p:sldId id="105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D027071-23FA-0B13-7E14-A27B16794E91}" name="Nissim Guez" initials="NG" userId="S::Nissim@iati.co.il::abef5916-9636-4264-afeb-843f6e7458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5642" autoAdjust="0"/>
  </p:normalViewPr>
  <p:slideViewPr>
    <p:cSldViewPr snapToGrid="0">
      <p:cViewPr varScale="1">
        <p:scale>
          <a:sx n="106" d="100"/>
          <a:sy n="106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A8009A28-D121-46FA-8867-44A2F8238C07}" type="datetimeFigureOut">
              <a:rPr lang="he-IL" smtClean="0"/>
              <a:t>ח'/תמוז/תשפ"ד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13D16EC6-99DD-4CE5-841C-9DB5BE52DB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8842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16EC6-99DD-4CE5-841C-9DB5BE52DBAD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06692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F8D0A-E5F8-4129-9A72-A60C981BD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D62A0B-12A0-430D-938F-D517FB02C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7644F-F7A5-40BB-9CEE-60179AC35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661F-39BB-46E7-AD68-3966601C8D15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527C5-241B-462E-B339-032B0C35F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0B716-73D6-486D-8F39-C4674A118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9EE9-74A3-4F48-8418-7ED1A6ADA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83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B7F9F-B1F6-4A7B-B432-A14668308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B195EF-8CF5-42E7-81F1-88A6D45969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20F61-BA22-4AA4-91B9-C71DBB758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661F-39BB-46E7-AD68-3966601C8D15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3B4FC-9170-49E3-8598-75711B93F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8C37C-3A0E-434C-A482-0ABB1DB7F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9EE9-74A3-4F48-8418-7ED1A6ADA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49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43579D-084F-4AA3-956B-4057B6FC55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04DA2E-B90A-4DF6-9B7E-CF00593F9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13978-E1FF-43B3-8516-8C726D1E2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661F-39BB-46E7-AD68-3966601C8D15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C8E01-A7EC-41BA-B8CD-D27FA417E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7D9A0-B01D-4382-980B-C3ED8E360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9EE9-74A3-4F48-8418-7ED1A6ADA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33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09C2D-0A45-4D9F-A613-919A29320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792BA-2E8B-4321-9382-D0B4CFDCD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CD649-BBD7-4A81-AFD9-5FDA4FE83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661F-39BB-46E7-AD68-3966601C8D15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C237E-50DC-4F2A-B257-872EF537A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E2A4A-E14F-4214-9EDB-FDE70C919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9EE9-74A3-4F48-8418-7ED1A6ADA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54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55809-F813-46B9-8EF1-798F39F76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29DBC-F663-4FC6-9E67-99C98274C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9622B-13CC-48A8-BCE7-273D8FAFB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661F-39BB-46E7-AD68-3966601C8D15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7FDF4-B6C2-41C9-8AB6-9D59D91C4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69F49-19B4-4085-83FE-1F27702B8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9EE9-74A3-4F48-8418-7ED1A6ADA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78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8C630-87B8-4E7D-AFDD-CE1401E32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814B5-1A2E-4120-B77E-346288E93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5E4D1B-6748-439F-8FBC-3B1F57CBB0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665C5B-F3BF-46AA-9CBE-4D0D061E5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661F-39BB-46E7-AD68-3966601C8D15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E78BF-C456-4CAE-825C-66F9B2A7C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476C7-7973-41AB-8835-0FB12DCA8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9EE9-74A3-4F48-8418-7ED1A6ADA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65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361DF-7076-400F-BEC3-64F4ADC16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66E1-90F2-4432-9F22-570BCE491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9B3B99-A4F5-4847-999B-90E3B91EE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C93CF1-5D50-4C9D-898A-123AE9EDE7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A71829-1A3A-4EAA-83E6-E3D65B8823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051E68-917B-47EB-A025-DE10D0330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661F-39BB-46E7-AD68-3966601C8D15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C1E9A5-2E92-48BA-A6C7-CC7B1A604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5BB0CD-5E05-4361-BF21-718CE1D18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9EE9-74A3-4F48-8418-7ED1A6ADA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61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9073D-C5FA-4DB0-9848-25B9D0D50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CB52AA-B9C9-4D76-884B-B9D4BA37F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661F-39BB-46E7-AD68-3966601C8D15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554AD9-B337-4F0D-8289-78A7D1D71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71996B-D7BA-41C3-BF96-3F4C70D8D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9EE9-74A3-4F48-8418-7ED1A6ADA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72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6223DA-6268-4A8F-8E18-F2E974CE8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661F-39BB-46E7-AD68-3966601C8D15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EE9738-F319-4E70-B78E-C31C58EDE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49862-E837-4F41-B73E-39DFDED67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9EE9-74A3-4F48-8418-7ED1A6ADA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15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752AF-CD0B-4A22-9D95-1377D7C54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64407-1CD0-48C9-B684-E454A3C7E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80A0C-63ED-49AF-8832-5ECA333A9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D2A55F-D908-4BD2-A07E-BFB4525DD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661F-39BB-46E7-AD68-3966601C8D15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7C6CF-2FF1-4E9C-B76A-5C7E26FEB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EC403-A098-4CAD-AA2B-1536CC7DA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9EE9-74A3-4F48-8418-7ED1A6ADA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8F09D-677F-42BA-B748-71D0F16F1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9C1EFF-6225-4749-9F3D-8B2939CB2B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46E80-6976-43C9-AEDD-9BCEBEA172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346AC2-8776-4296-8B81-83A1AAC7C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661F-39BB-46E7-AD68-3966601C8D15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0ABBE6-4C1C-4061-977C-C8CF7E1AA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D52E3-3019-4607-AA60-AA905A76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9EE9-74A3-4F48-8418-7ED1A6ADA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64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3FAEF0-56B0-49E5-A7E2-F9AD2D815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07B81-ED31-4305-BA24-7A8D5E8A2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8C240-7F08-450C-A750-DE508B4F5A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B661F-39BB-46E7-AD68-3966601C8D15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21830-E3E2-4F24-8282-679D50F9A3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337A9-87A6-408E-8996-B3850453B7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89EE9-74A3-4F48-8418-7ED1A6ADA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1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8.png"/><Relationship Id="rId7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6.png"/><Relationship Id="rId9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6.png"/><Relationship Id="rId7" Type="http://schemas.openxmlformats.org/officeDocument/2006/relationships/image" Target="../media/image5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jp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8.png"/><Relationship Id="rId7" Type="http://schemas.openxmlformats.org/officeDocument/2006/relationships/image" Target="../media/image8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6.png"/><Relationship Id="rId9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.png"/><Relationship Id="rId7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hite&#10;&#10;Description automatically generated">
            <a:extLst>
              <a:ext uri="{FF2B5EF4-FFF2-40B4-BE49-F238E27FC236}">
                <a16:creationId xmlns:a16="http://schemas.microsoft.com/office/drawing/2014/main" id="{4EA56D39-E085-CFEC-6B0D-D348FB931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"/>
            <a:ext cx="12192000" cy="6857786"/>
          </a:xfrm>
          <a:prstGeom prst="rect">
            <a:avLst/>
          </a:prstGeom>
        </p:spPr>
      </p:pic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5B2C9650-1F39-84B4-A3A2-2ADDF4774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"/>
            <a:ext cx="12192000" cy="6856781"/>
          </a:xfrm>
          <a:prstGeom prst="rect">
            <a:avLst/>
          </a:prstGeom>
        </p:spPr>
      </p:pic>
      <p:pic>
        <p:nvPicPr>
          <p:cNvPr id="9" name="Picture 8" descr="A picture containing darkness, night, light, fireworks&#10;&#10;Description automatically generated">
            <a:extLst>
              <a:ext uri="{FF2B5EF4-FFF2-40B4-BE49-F238E27FC236}">
                <a16:creationId xmlns:a16="http://schemas.microsoft.com/office/drawing/2014/main" id="{E65CF942-A3BE-E0DB-E40A-9565721C5E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19"/>
            <a:ext cx="12192000" cy="68567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66D287-A7F9-E727-93B6-2183898E03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3" t="44167" r="4590" b="37125"/>
          <a:stretch/>
        </p:blipFill>
        <p:spPr>
          <a:xfrm>
            <a:off x="1748587" y="3879616"/>
            <a:ext cx="8694824" cy="1077072"/>
          </a:xfrm>
          <a:prstGeom prst="rect">
            <a:avLst/>
          </a:prstGeom>
          <a:ln>
            <a:noFill/>
          </a:ln>
        </p:spPr>
      </p:pic>
      <p:sp>
        <p:nvSpPr>
          <p:cNvPr id="2" name="תיבת טקסט 8">
            <a:extLst>
              <a:ext uri="{FF2B5EF4-FFF2-40B4-BE49-F238E27FC236}">
                <a16:creationId xmlns:a16="http://schemas.microsoft.com/office/drawing/2014/main" id="{6EA12332-10E1-068A-1635-8B93B3AE282D}"/>
              </a:ext>
            </a:extLst>
          </p:cNvPr>
          <p:cNvSpPr txBox="1"/>
          <p:nvPr/>
        </p:nvSpPr>
        <p:spPr>
          <a:xfrm>
            <a:off x="2587849" y="4156542"/>
            <a:ext cx="70163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Board Presentation Media Meeting – Q2 2024</a:t>
            </a:r>
            <a:endParaRPr lang="he-IL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40741B-59DE-CCCF-EB8E-FCDF908D84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751" y="1753324"/>
            <a:ext cx="4496497" cy="184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6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2">
            <a:extLst>
              <a:ext uri="{FF2B5EF4-FFF2-40B4-BE49-F238E27FC236}">
                <a16:creationId xmlns:a16="http://schemas.microsoft.com/office/drawing/2014/main" id="{A3C139EC-314C-A5BA-AB7E-C3221DB56B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89928" y="32115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B8CFC0-6AAC-6DE5-DFBF-AB577C23E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16" y="0"/>
            <a:ext cx="1866507" cy="9526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9D1EBD-6052-FF25-62E5-853A728C3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08" y="122371"/>
            <a:ext cx="1941922" cy="7986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6C05BD-8D30-C565-B199-B981AE6E5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8549" y="166294"/>
            <a:ext cx="2006226" cy="8089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AF868E-BA87-BF19-6D26-9468AB372F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3178" y="1617922"/>
            <a:ext cx="6123966" cy="24732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DF8F8E-5757-00D8-5201-9CE24B126C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9928" y="4091182"/>
            <a:ext cx="3499016" cy="27797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25EFF22-8EF0-F253-BFE7-78F0335A5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4978" y="4078268"/>
            <a:ext cx="2624950" cy="277973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E119601-01FB-B4A1-26EA-03075DF7D58E}"/>
              </a:ext>
            </a:extLst>
          </p:cNvPr>
          <p:cNvSpPr txBox="1"/>
          <p:nvPr/>
        </p:nvSpPr>
        <p:spPr>
          <a:xfrm>
            <a:off x="11235656" y="881851"/>
            <a:ext cx="95634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/>
              <a:t>4.6.24</a:t>
            </a:r>
            <a:endParaRPr lang="he-IL" sz="12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C2BF540-188A-04E8-4965-304E81799D32}"/>
              </a:ext>
            </a:extLst>
          </p:cNvPr>
          <p:cNvSpPr/>
          <p:nvPr/>
        </p:nvSpPr>
        <p:spPr>
          <a:xfrm>
            <a:off x="826493" y="205190"/>
            <a:ext cx="1053901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he-IL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בעקבות סקר קרנות הון הסיכון של </a:t>
            </a:r>
            <a:r>
              <a:rPr lang="en-US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IATI</a:t>
            </a:r>
            <a:r>
              <a:rPr lang="he-IL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 rtl="1"/>
            <a:r>
              <a:rPr lang="he-IL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בנושא השפעת המלחמה על מצב ההייטק </a:t>
            </a:r>
          </a:p>
          <a:p>
            <a:pPr algn="ctr" rtl="1"/>
            <a:r>
              <a:rPr lang="he-IL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כחלק מהדוח השנתי של רשות החדשנות</a:t>
            </a:r>
            <a:endParaRPr lang="en-US" sz="24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9524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FF7B5DB3-A0B0-CD48-917C-C4A5D3B6C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038" y="2578551"/>
            <a:ext cx="3715268" cy="2695951"/>
          </a:xfrm>
          <a:prstGeom prst="rect">
            <a:avLst/>
          </a:prstGeom>
        </p:spPr>
      </p:pic>
      <p:sp>
        <p:nvSpPr>
          <p:cNvPr id="16" name="AutoShape 2">
            <a:extLst>
              <a:ext uri="{FF2B5EF4-FFF2-40B4-BE49-F238E27FC236}">
                <a16:creationId xmlns:a16="http://schemas.microsoft.com/office/drawing/2014/main" id="{A3C139EC-314C-A5BA-AB7E-C3221DB56B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89928" y="32115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B8CFC0-6AAC-6DE5-DFBF-AB577C23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16" y="0"/>
            <a:ext cx="1866507" cy="9526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9D1EBD-6052-FF25-62E5-853A728C3E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08" y="122371"/>
            <a:ext cx="1941922" cy="7986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F0805F-2E4F-12C1-23CB-5E34BD548E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7067" y="3020526"/>
            <a:ext cx="2140508" cy="22415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7D2B5D-37CC-EA9E-305A-9D4BC911A4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8279" y="596404"/>
            <a:ext cx="1603054" cy="3977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3B56B3-1569-7476-46C6-9A5ADEBD1B8A}"/>
              </a:ext>
            </a:extLst>
          </p:cNvPr>
          <p:cNvSpPr txBox="1"/>
          <p:nvPr/>
        </p:nvSpPr>
        <p:spPr>
          <a:xfrm>
            <a:off x="11140350" y="961031"/>
            <a:ext cx="95634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/>
              <a:t>4.6.24</a:t>
            </a:r>
            <a:endParaRPr lang="he-IL" sz="1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E3D3B0-277B-1C92-3A16-A7B624385B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0421" y="1645275"/>
            <a:ext cx="4700287" cy="24541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3249DA-BBDB-761D-EEBA-A97F75FF80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0421" y="4097628"/>
            <a:ext cx="4700287" cy="17307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B777038-DDEC-310A-77C2-91A3E5D2DD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1041" y="1963103"/>
            <a:ext cx="4896533" cy="10574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AE3EFC6-3282-3A63-A10C-690BB30487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040" y="5173799"/>
            <a:ext cx="4896533" cy="99744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2218219-BB7C-2031-DBD2-2CFF40D6CF51}"/>
              </a:ext>
            </a:extLst>
          </p:cNvPr>
          <p:cNvSpPr/>
          <p:nvPr/>
        </p:nvSpPr>
        <p:spPr>
          <a:xfrm>
            <a:off x="3104660" y="113396"/>
            <a:ext cx="59826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he-IL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בעקבות סקר קרנות הון הסיכון של </a:t>
            </a:r>
            <a:r>
              <a:rPr lang="en-US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IATI</a:t>
            </a:r>
            <a:r>
              <a:rPr lang="he-IL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 rtl="1"/>
            <a:r>
              <a:rPr lang="he-IL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בנושא השפעת המלחמה על מצב ההייטק </a:t>
            </a:r>
          </a:p>
          <a:p>
            <a:pPr algn="ctr" rtl="1"/>
            <a:r>
              <a:rPr lang="he-IL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כחלק מהדוח השנתי של רשות החדשנות</a:t>
            </a:r>
            <a:endParaRPr lang="en-US" sz="24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9363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2">
            <a:extLst>
              <a:ext uri="{FF2B5EF4-FFF2-40B4-BE49-F238E27FC236}">
                <a16:creationId xmlns:a16="http://schemas.microsoft.com/office/drawing/2014/main" id="{A3C139EC-314C-A5BA-AB7E-C3221DB56B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89928" y="32115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B8CFC0-6AAC-6DE5-DFBF-AB577C23E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16" y="0"/>
            <a:ext cx="1866507" cy="9526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9D1EBD-6052-FF25-62E5-853A728C3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08" y="122371"/>
            <a:ext cx="1941922" cy="7986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204048-1A9E-C656-E997-FB6323422B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19"/>
          <a:stretch/>
        </p:blipFill>
        <p:spPr>
          <a:xfrm>
            <a:off x="10407069" y="356552"/>
            <a:ext cx="1436261" cy="5252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36EAB8-C4BA-E96F-07C7-CF4FA37814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602" y="1422143"/>
            <a:ext cx="5750116" cy="14062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91C137-9F2F-4921-8A58-A613199128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602" y="2753306"/>
            <a:ext cx="5750116" cy="12842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C5A128A-F358-39A0-34CF-5017BEC883DB}"/>
              </a:ext>
            </a:extLst>
          </p:cNvPr>
          <p:cNvSpPr txBox="1"/>
          <p:nvPr/>
        </p:nvSpPr>
        <p:spPr>
          <a:xfrm>
            <a:off x="11235656" y="881851"/>
            <a:ext cx="95634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/>
              <a:t>4.6.24</a:t>
            </a:r>
            <a:endParaRPr lang="he-IL" sz="12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99CB68-4671-7760-1A7E-E6F889032AF5}"/>
              </a:ext>
            </a:extLst>
          </p:cNvPr>
          <p:cNvSpPr/>
          <p:nvPr/>
        </p:nvSpPr>
        <p:spPr>
          <a:xfrm>
            <a:off x="3104660" y="177658"/>
            <a:ext cx="59826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he-IL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בעקבות סקר קרנות הון הסיכון של </a:t>
            </a:r>
            <a:r>
              <a:rPr lang="en-US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IATI</a:t>
            </a:r>
            <a:r>
              <a:rPr lang="he-IL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 rtl="1"/>
            <a:r>
              <a:rPr lang="he-IL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בנושא השפעת המלחמה על מצב ההייטק </a:t>
            </a:r>
          </a:p>
          <a:p>
            <a:pPr algn="ctr" rtl="1"/>
            <a:r>
              <a:rPr lang="he-IL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כחלק מהדוח השנתי של רשות החדשנות</a:t>
            </a:r>
            <a:endParaRPr lang="en-US" sz="24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C23F630-901C-D9D3-8091-B539A9C33D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0637" y="1734577"/>
            <a:ext cx="5592694" cy="158573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41F94A9-3FD5-59AE-83E1-9E315CB107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2284" y="3319573"/>
            <a:ext cx="5631046" cy="22609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CD50D1B-5AE5-6FCB-0058-5F9B5B0C8C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08831" y="5580523"/>
            <a:ext cx="5634499" cy="76595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C385828-4427-B345-52F8-8B80EF01956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877"/>
          <a:stretch/>
        </p:blipFill>
        <p:spPr>
          <a:xfrm>
            <a:off x="225608" y="4017986"/>
            <a:ext cx="5750116" cy="252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299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2">
            <a:extLst>
              <a:ext uri="{FF2B5EF4-FFF2-40B4-BE49-F238E27FC236}">
                <a16:creationId xmlns:a16="http://schemas.microsoft.com/office/drawing/2014/main" id="{A3C139EC-314C-A5BA-AB7E-C3221DB56B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89928" y="32115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B8CFC0-6AAC-6DE5-DFBF-AB577C23E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16" y="0"/>
            <a:ext cx="1866507" cy="9526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9D1EBD-6052-FF25-62E5-853A728C3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08" y="122371"/>
            <a:ext cx="1941922" cy="7986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F47932-2489-43E6-3A96-C8ADEA93E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370" y="1377987"/>
            <a:ext cx="6175254" cy="30052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541B5D-6374-A2C1-7596-507E829DF3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4367" y="3887141"/>
            <a:ext cx="6159260" cy="7962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0D7479-E147-E829-1BA2-CDBF93C0DB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2364" y="4546472"/>
            <a:ext cx="6159260" cy="21338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8B7385-475B-DA21-D02C-4429C725D434}"/>
              </a:ext>
            </a:extLst>
          </p:cNvPr>
          <p:cNvSpPr txBox="1"/>
          <p:nvPr/>
        </p:nvSpPr>
        <p:spPr>
          <a:xfrm>
            <a:off x="11235656" y="881851"/>
            <a:ext cx="95634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/>
              <a:t>4.6.24</a:t>
            </a:r>
            <a:endParaRPr lang="he-IL" sz="1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2AD218-5E6E-30E8-A052-BB180B471978}"/>
              </a:ext>
            </a:extLst>
          </p:cNvPr>
          <p:cNvSpPr/>
          <p:nvPr/>
        </p:nvSpPr>
        <p:spPr>
          <a:xfrm>
            <a:off x="3104660" y="177658"/>
            <a:ext cx="59826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he-IL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בעקבות סקר קרנות הון הסיכון של </a:t>
            </a:r>
            <a:r>
              <a:rPr lang="en-US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IATI</a:t>
            </a:r>
            <a:r>
              <a:rPr lang="he-IL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 rtl="1"/>
            <a:r>
              <a:rPr lang="he-IL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בנושא השפעת המלחמה על מצב ההייטק </a:t>
            </a:r>
          </a:p>
          <a:p>
            <a:pPr algn="ctr" rtl="1"/>
            <a:r>
              <a:rPr lang="he-IL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כחלק מהדוח השנתי של רשות החדשנות</a:t>
            </a:r>
            <a:endParaRPr lang="en-US" sz="24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6241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2">
            <a:extLst>
              <a:ext uri="{FF2B5EF4-FFF2-40B4-BE49-F238E27FC236}">
                <a16:creationId xmlns:a16="http://schemas.microsoft.com/office/drawing/2014/main" id="{A3C139EC-314C-A5BA-AB7E-C3221DB56B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89928" y="32115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B8CFC0-6AAC-6DE5-DFBF-AB577C23E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16" y="0"/>
            <a:ext cx="1866507" cy="9526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9D1EBD-6052-FF25-62E5-853A728C3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08" y="122371"/>
            <a:ext cx="1941922" cy="7986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8842DF-E6EC-548C-0B42-893D254E3C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7193" y="365989"/>
            <a:ext cx="1521607" cy="5550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025AD4-4649-55F4-500D-B228420042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4021" y="2106812"/>
            <a:ext cx="9583947" cy="8945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2B774A3-A4B1-5D23-59A5-1BEC548ACF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305" y="3001393"/>
            <a:ext cx="7273377" cy="373216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5839E48-A395-257A-7CC2-ACFDC2189B24}"/>
              </a:ext>
            </a:extLst>
          </p:cNvPr>
          <p:cNvSpPr txBox="1"/>
          <p:nvPr/>
        </p:nvSpPr>
        <p:spPr>
          <a:xfrm>
            <a:off x="11235656" y="881851"/>
            <a:ext cx="95634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/>
              <a:t>4.6.24</a:t>
            </a:r>
            <a:endParaRPr lang="he-IL" sz="1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CA90477-FA72-270E-8F9A-5592683E4815}"/>
              </a:ext>
            </a:extLst>
          </p:cNvPr>
          <p:cNvSpPr/>
          <p:nvPr/>
        </p:nvSpPr>
        <p:spPr>
          <a:xfrm>
            <a:off x="3104660" y="177658"/>
            <a:ext cx="59826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he-IL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בעקבות סקר קרנות הון הסיכון של </a:t>
            </a:r>
            <a:r>
              <a:rPr lang="en-US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IATI</a:t>
            </a:r>
            <a:r>
              <a:rPr lang="he-IL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 rtl="1"/>
            <a:r>
              <a:rPr lang="he-IL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בנושא השפעת המלחמה על מצב ההייטק </a:t>
            </a:r>
          </a:p>
          <a:p>
            <a:pPr algn="ctr" rtl="1"/>
            <a:r>
              <a:rPr lang="he-IL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כחלק מהדוח השנתי של רשות החדשנות</a:t>
            </a:r>
            <a:endParaRPr lang="en-US" sz="24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3227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2">
            <a:extLst>
              <a:ext uri="{FF2B5EF4-FFF2-40B4-BE49-F238E27FC236}">
                <a16:creationId xmlns:a16="http://schemas.microsoft.com/office/drawing/2014/main" id="{A3C139EC-314C-A5BA-AB7E-C3221DB56B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89928" y="32115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B8CFC0-6AAC-6DE5-DFBF-AB577C23E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16" y="0"/>
            <a:ext cx="1866507" cy="9526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9D1EBD-6052-FF25-62E5-853A728C3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08" y="122371"/>
            <a:ext cx="1941922" cy="7986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F66E97-E2E0-B95A-B5EF-34C76D7E4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832" y="1715093"/>
            <a:ext cx="5086335" cy="2201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05EBED-EB4E-9659-4854-3FBAECC3ED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7180" y="426767"/>
            <a:ext cx="914548" cy="5080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7822C5-92E8-6B3F-A182-1B3C642C88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5851" y="4042383"/>
            <a:ext cx="5123529" cy="274035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72055EC-B4A6-CE19-8B13-76F8A31411AE}"/>
              </a:ext>
            </a:extLst>
          </p:cNvPr>
          <p:cNvSpPr txBox="1"/>
          <p:nvPr/>
        </p:nvSpPr>
        <p:spPr>
          <a:xfrm>
            <a:off x="11235656" y="881851"/>
            <a:ext cx="95634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/>
              <a:t>4.6.24</a:t>
            </a:r>
            <a:endParaRPr lang="he-IL" sz="12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2F785A9-948D-B703-F52A-FF29B5204AC5}"/>
              </a:ext>
            </a:extLst>
          </p:cNvPr>
          <p:cNvSpPr/>
          <p:nvPr/>
        </p:nvSpPr>
        <p:spPr>
          <a:xfrm>
            <a:off x="3236275" y="190733"/>
            <a:ext cx="59826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he-IL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בעקבות סקר קרנות הון הסיכון של </a:t>
            </a:r>
            <a:r>
              <a:rPr lang="en-US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IATI</a:t>
            </a:r>
            <a:r>
              <a:rPr lang="he-IL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 rtl="1"/>
            <a:r>
              <a:rPr lang="he-IL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בנושא השפעת המלחמה על מצב ההייטק </a:t>
            </a:r>
          </a:p>
          <a:p>
            <a:pPr algn="ctr" rtl="1"/>
            <a:r>
              <a:rPr lang="he-IL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כחלק מהדוח השנתי של רשות החדשנות</a:t>
            </a:r>
            <a:endParaRPr lang="en-US" sz="24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0820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2">
            <a:extLst>
              <a:ext uri="{FF2B5EF4-FFF2-40B4-BE49-F238E27FC236}">
                <a16:creationId xmlns:a16="http://schemas.microsoft.com/office/drawing/2014/main" id="{A3C139EC-314C-A5BA-AB7E-C3221DB56B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89928" y="32115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B8CFC0-6AAC-6DE5-DFBF-AB577C23E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16" y="0"/>
            <a:ext cx="1866507" cy="9526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9D1EBD-6052-FF25-62E5-853A728C3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08" y="122371"/>
            <a:ext cx="1941922" cy="7986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54B1F8-AD03-AFF3-2C7D-A18A154EDD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4077" b="2413"/>
          <a:stretch/>
        </p:blipFill>
        <p:spPr>
          <a:xfrm>
            <a:off x="1225075" y="1864681"/>
            <a:ext cx="8436671" cy="14795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DD9B2F-F74A-9A6D-9D9F-CA0E2DE866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840" t="4426" r="51060" b="66296"/>
          <a:stretch/>
        </p:blipFill>
        <p:spPr>
          <a:xfrm>
            <a:off x="10541479" y="395817"/>
            <a:ext cx="1312086" cy="5143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DE525F4-2297-9331-6B89-200D7DD188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710" y="3513796"/>
            <a:ext cx="7934036" cy="308750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CFC2073-92E0-894B-B33E-74C252D4A2DA}"/>
              </a:ext>
            </a:extLst>
          </p:cNvPr>
          <p:cNvSpPr txBox="1"/>
          <p:nvPr/>
        </p:nvSpPr>
        <p:spPr>
          <a:xfrm>
            <a:off x="11235656" y="881851"/>
            <a:ext cx="95634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/>
              <a:t>4.6.24</a:t>
            </a:r>
            <a:endParaRPr lang="he-IL" sz="12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5975F4-9994-84E2-5A39-91F88523D160}"/>
              </a:ext>
            </a:extLst>
          </p:cNvPr>
          <p:cNvSpPr/>
          <p:nvPr/>
        </p:nvSpPr>
        <p:spPr>
          <a:xfrm>
            <a:off x="3104660" y="177658"/>
            <a:ext cx="59826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he-IL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בעקבות סקר קרנות הון הסיכון של </a:t>
            </a:r>
            <a:r>
              <a:rPr lang="en-US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IATI</a:t>
            </a:r>
            <a:r>
              <a:rPr lang="he-IL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 rtl="1"/>
            <a:r>
              <a:rPr lang="he-IL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בנושא השפעת המלחמה על מצב ההייטק </a:t>
            </a:r>
          </a:p>
          <a:p>
            <a:pPr algn="ctr" rtl="1"/>
            <a:r>
              <a:rPr lang="he-IL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כחלק מהדוח השנתי של רשות החדשנות</a:t>
            </a:r>
            <a:endParaRPr lang="en-US" sz="24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7427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website&#10;&#10;Description automatically generated">
            <a:extLst>
              <a:ext uri="{FF2B5EF4-FFF2-40B4-BE49-F238E27FC236}">
                <a16:creationId xmlns:a16="http://schemas.microsoft.com/office/drawing/2014/main" id="{AFC07908-FAAB-DED7-2990-EC3CD0FBC2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88" t="370" r="7757" b="92296"/>
          <a:stretch/>
        </p:blipFill>
        <p:spPr>
          <a:xfrm>
            <a:off x="10762715" y="385686"/>
            <a:ext cx="956344" cy="5020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D6D9B6-B003-0F9A-5245-445D1FCA1093}"/>
              </a:ext>
            </a:extLst>
          </p:cNvPr>
          <p:cNvSpPr txBox="1"/>
          <p:nvPr/>
        </p:nvSpPr>
        <p:spPr>
          <a:xfrm>
            <a:off x="11143232" y="887767"/>
            <a:ext cx="95634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/>
              <a:t>4.6.24</a:t>
            </a:r>
            <a:endParaRPr lang="he-IL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66E9DC-D396-206F-18D7-4794FCE5DE1C}"/>
              </a:ext>
            </a:extLst>
          </p:cNvPr>
          <p:cNvSpPr/>
          <p:nvPr/>
        </p:nvSpPr>
        <p:spPr>
          <a:xfrm>
            <a:off x="3104660" y="177658"/>
            <a:ext cx="59826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he-IL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בעקבות סקר קרנות הון הסיכון של </a:t>
            </a:r>
            <a:r>
              <a:rPr lang="en-US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IATI</a:t>
            </a:r>
            <a:r>
              <a:rPr lang="he-IL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 rtl="1"/>
            <a:r>
              <a:rPr lang="he-IL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בנושא השפעת המלחמה על מצב ההייטק </a:t>
            </a:r>
          </a:p>
          <a:p>
            <a:pPr algn="ctr" rtl="1"/>
            <a:r>
              <a:rPr lang="he-IL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כחלק מהדוח השנתי של רשות החדשנות</a:t>
            </a:r>
            <a:endParaRPr lang="en-US" sz="24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91F351-8623-ED74-5CD7-4DFC2F184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278" y="1666847"/>
            <a:ext cx="4295381" cy="8471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B4AFAF-D34B-CEF6-2A6C-B69E802534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9299" y="2569988"/>
            <a:ext cx="5212105" cy="35479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616A5A-852F-3C14-3675-1BAD64FD01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286" y="1646479"/>
            <a:ext cx="5585259" cy="15947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043F8F5-85DF-C741-FE9C-F4B6593498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998" y="3429000"/>
            <a:ext cx="5671002" cy="17825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04837D1-CA5F-2F4D-2CFB-F57B23FA0EF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69964"/>
          <a:stretch/>
        </p:blipFill>
        <p:spPr>
          <a:xfrm>
            <a:off x="442888" y="5297091"/>
            <a:ext cx="5662057" cy="82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29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6248A8C-4CEC-5E34-ABA2-F76821651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3280"/>
            <a:ext cx="12192000" cy="5491038"/>
          </a:xfrm>
          <a:prstGeom prst="rect">
            <a:avLst/>
          </a:prstGeom>
        </p:spPr>
      </p:pic>
      <p:sp>
        <p:nvSpPr>
          <p:cNvPr id="16" name="AutoShape 2">
            <a:extLst>
              <a:ext uri="{FF2B5EF4-FFF2-40B4-BE49-F238E27FC236}">
                <a16:creationId xmlns:a16="http://schemas.microsoft.com/office/drawing/2014/main" id="{A3C139EC-314C-A5BA-AB7E-C3221DB56B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89928" y="32115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B8CFC0-6AAC-6DE5-DFBF-AB577C23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16" y="0"/>
            <a:ext cx="1866507" cy="9526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9D1EBD-6052-FF25-62E5-853A728C3E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08" y="122371"/>
            <a:ext cx="1941922" cy="7986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64BC0A-7FD2-73C4-6703-C74D1BFDE7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9075" y="3823351"/>
            <a:ext cx="5792008" cy="26768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DFAA40-6659-22D4-85EA-23E5F30948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71658" y="469266"/>
            <a:ext cx="1094733" cy="5802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217898-32D3-A41A-0041-E60FDEF983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9075" y="1642975"/>
            <a:ext cx="5715798" cy="20481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7C8120A-FABF-82D9-3EA5-857DBB3AE8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755" y="1762298"/>
            <a:ext cx="5329973" cy="33334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4DD9A7C-C39D-1214-34D8-FF0C543D72D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4867" b="11853"/>
          <a:stretch/>
        </p:blipFill>
        <p:spPr>
          <a:xfrm>
            <a:off x="225608" y="5095702"/>
            <a:ext cx="5553800" cy="127059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277D8A5-F71E-9B50-204F-F99A2BDE6368}"/>
              </a:ext>
            </a:extLst>
          </p:cNvPr>
          <p:cNvSpPr/>
          <p:nvPr/>
        </p:nvSpPr>
        <p:spPr>
          <a:xfrm>
            <a:off x="1895482" y="318203"/>
            <a:ext cx="840103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en-US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Following the participation of IATI at the She Loves Tech Competition: the world’s largest startup competition for women and technology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B638A1-6437-65DF-F1C6-4DB31A11E100}"/>
              </a:ext>
            </a:extLst>
          </p:cNvPr>
          <p:cNvSpPr txBox="1"/>
          <p:nvPr/>
        </p:nvSpPr>
        <p:spPr>
          <a:xfrm>
            <a:off x="11282911" y="1000644"/>
            <a:ext cx="95634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/>
              <a:t>10.6.24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2768532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2">
            <a:extLst>
              <a:ext uri="{FF2B5EF4-FFF2-40B4-BE49-F238E27FC236}">
                <a16:creationId xmlns:a16="http://schemas.microsoft.com/office/drawing/2014/main" id="{A3C139EC-314C-A5BA-AB7E-C3221DB56B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89928" y="32115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B8CFC0-6AAC-6DE5-DFBF-AB577C23E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16" y="0"/>
            <a:ext cx="1866507" cy="9526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9D1EBD-6052-FF25-62E5-853A728C3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08" y="122371"/>
            <a:ext cx="1941922" cy="7986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4CBBF6-856E-B313-AD9B-94CBA74184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21" y="773554"/>
            <a:ext cx="7230855" cy="26141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158D32-F32B-62C4-6B4F-0F1F46075D88}"/>
              </a:ext>
            </a:extLst>
          </p:cNvPr>
          <p:cNvSpPr txBox="1"/>
          <p:nvPr/>
        </p:nvSpPr>
        <p:spPr>
          <a:xfrm>
            <a:off x="10542252" y="952633"/>
            <a:ext cx="95634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/>
              <a:t>28.6.24</a:t>
            </a:r>
            <a:endParaRPr lang="he-IL" sz="1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987A12-67C7-378C-8067-688C4AA3A7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1233"/>
          <a:stretch/>
        </p:blipFill>
        <p:spPr>
          <a:xfrm>
            <a:off x="2167529" y="4763362"/>
            <a:ext cx="7325747" cy="16619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C4955E-75C7-E847-DC8F-ADA873A32C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5394"/>
          <a:stretch/>
        </p:blipFill>
        <p:spPr>
          <a:xfrm>
            <a:off x="2167529" y="3363913"/>
            <a:ext cx="7325747" cy="148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76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790FD81-DE9D-994A-6156-01EC402BE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988908"/>
            <a:ext cx="12192000" cy="4869092"/>
          </a:xfrm>
          <a:prstGeom prst="rect">
            <a:avLst/>
          </a:prstGeom>
        </p:spPr>
      </p:pic>
      <p:sp>
        <p:nvSpPr>
          <p:cNvPr id="16" name="AutoShape 2">
            <a:extLst>
              <a:ext uri="{FF2B5EF4-FFF2-40B4-BE49-F238E27FC236}">
                <a16:creationId xmlns:a16="http://schemas.microsoft.com/office/drawing/2014/main" id="{A3C139EC-314C-A5BA-AB7E-C3221DB56B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89928" y="32115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B8CFC0-6AAC-6DE5-DFBF-AB577C23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16" y="0"/>
            <a:ext cx="1866507" cy="9526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9D1EBD-6052-FF25-62E5-853A728C3E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08" y="122371"/>
            <a:ext cx="1941922" cy="79869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193B48C-C67E-C08D-3E77-A83EF57D5D0C}"/>
              </a:ext>
            </a:extLst>
          </p:cNvPr>
          <p:cNvSpPr/>
          <p:nvPr/>
        </p:nvSpPr>
        <p:spPr>
          <a:xfrm>
            <a:off x="2832133" y="377586"/>
            <a:ext cx="65277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he-IL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בעקבות טקס פתיחת המסחר בנסדאק בהובלת</a:t>
            </a:r>
            <a:r>
              <a:rPr lang="en-US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IATI </a:t>
            </a:r>
            <a:endParaRPr lang="he-IL" sz="24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6E5EB5-E1FE-1E16-5EB8-D67BB04486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2785" y="497418"/>
            <a:ext cx="791425" cy="4616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CA60D8-46BF-05FA-F98D-9C2DF33246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4621" y="1592706"/>
            <a:ext cx="7514566" cy="11978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C99E1E-96F2-93E9-D241-AE04169F97E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9615"/>
          <a:stretch/>
        </p:blipFill>
        <p:spPr>
          <a:xfrm>
            <a:off x="412452" y="2802266"/>
            <a:ext cx="6551042" cy="10386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B38BD5B-0425-8925-E234-902A47B63C3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70806"/>
          <a:stretch/>
        </p:blipFill>
        <p:spPr>
          <a:xfrm>
            <a:off x="225608" y="3900550"/>
            <a:ext cx="6878010" cy="115137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A3AEC8F-A299-A2E7-46EE-E4CBF4CA346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78074"/>
          <a:stretch/>
        </p:blipFill>
        <p:spPr>
          <a:xfrm>
            <a:off x="225608" y="4950995"/>
            <a:ext cx="6878010" cy="8647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107EA45-72C2-B3F1-0DBE-4E3A48F937F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6986"/>
          <a:stretch/>
        </p:blipFill>
        <p:spPr>
          <a:xfrm>
            <a:off x="7375945" y="3251573"/>
            <a:ext cx="4313039" cy="244932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A9CD16C-FEFE-4857-5EC1-85DBDCA8717D}"/>
              </a:ext>
            </a:extLst>
          </p:cNvPr>
          <p:cNvSpPr txBox="1"/>
          <p:nvPr/>
        </p:nvSpPr>
        <p:spPr>
          <a:xfrm>
            <a:off x="11235656" y="881851"/>
            <a:ext cx="95634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/>
              <a:t>2.5.24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201404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A0D1BC11-5538-DB25-6971-18C7E3B66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6" y="952633"/>
            <a:ext cx="12195298" cy="5928895"/>
          </a:xfrm>
          <a:prstGeom prst="rect">
            <a:avLst/>
          </a:prstGeom>
        </p:spPr>
      </p:pic>
      <p:sp>
        <p:nvSpPr>
          <p:cNvPr id="16" name="AutoShape 2">
            <a:extLst>
              <a:ext uri="{FF2B5EF4-FFF2-40B4-BE49-F238E27FC236}">
                <a16:creationId xmlns:a16="http://schemas.microsoft.com/office/drawing/2014/main" id="{A3C139EC-314C-A5BA-AB7E-C3221DB56B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89928" y="32115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B8CFC0-6AAC-6DE5-DFBF-AB577C23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16" y="0"/>
            <a:ext cx="1866507" cy="9526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9D1EBD-6052-FF25-62E5-853A728C3E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08" y="122371"/>
            <a:ext cx="1941922" cy="7986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BC34AD-AE14-C622-91A6-D692D899A7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6839" y="484400"/>
            <a:ext cx="1133633" cy="5811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C0FCF7-0635-C631-3EF8-A880F0163F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9865" y="1675027"/>
            <a:ext cx="5691963" cy="7843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7736A8B-F19A-250A-C3D5-B92DCB6C8C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2990" y="1305748"/>
            <a:ext cx="3590912" cy="19762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C8E4C4F-A8FB-6E92-3BAC-582BD8D862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2328" y="2646546"/>
            <a:ext cx="6269500" cy="30988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86EDBC9-06C1-7607-3A4C-EDF8DED30F9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4742"/>
          <a:stretch/>
        </p:blipFill>
        <p:spPr>
          <a:xfrm>
            <a:off x="931627" y="3516313"/>
            <a:ext cx="4293639" cy="218282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6AC03B1-C6B3-6955-A8BB-331825C9DC9F}"/>
              </a:ext>
            </a:extLst>
          </p:cNvPr>
          <p:cNvSpPr txBox="1"/>
          <p:nvPr/>
        </p:nvSpPr>
        <p:spPr>
          <a:xfrm>
            <a:off x="11333656" y="1028749"/>
            <a:ext cx="95634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/>
              <a:t>8.5.24</a:t>
            </a:r>
            <a:endParaRPr lang="he-IL" sz="12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FB6D5C-CA3B-95F1-844C-BFDB8B19953F}"/>
              </a:ext>
            </a:extLst>
          </p:cNvPr>
          <p:cNvSpPr/>
          <p:nvPr/>
        </p:nvSpPr>
        <p:spPr>
          <a:xfrm>
            <a:off x="2832133" y="377586"/>
            <a:ext cx="65277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he-IL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בעקבות טקס פתיחת המסחר בנסדאק בהובלת</a:t>
            </a:r>
            <a:r>
              <a:rPr lang="en-US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IATI </a:t>
            </a:r>
            <a:endParaRPr lang="he-IL" sz="24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2257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2">
            <a:extLst>
              <a:ext uri="{FF2B5EF4-FFF2-40B4-BE49-F238E27FC236}">
                <a16:creationId xmlns:a16="http://schemas.microsoft.com/office/drawing/2014/main" id="{A3C139EC-314C-A5BA-AB7E-C3221DB56B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89928" y="32115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B8CFC0-6AAC-6DE5-DFBF-AB577C23E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16" y="0"/>
            <a:ext cx="1866507" cy="9526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9D1EBD-6052-FF25-62E5-853A728C3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08" y="122371"/>
            <a:ext cx="1941922" cy="798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A769B5-8398-DE91-6BCC-97CE8F7182F7}"/>
              </a:ext>
            </a:extLst>
          </p:cNvPr>
          <p:cNvSpPr txBox="1"/>
          <p:nvPr/>
        </p:nvSpPr>
        <p:spPr>
          <a:xfrm>
            <a:off x="11045425" y="1080455"/>
            <a:ext cx="95634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/>
              <a:t>09.05.24</a:t>
            </a:r>
            <a:endParaRPr lang="he-IL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286D30-2BAA-8732-959F-977220300B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0265" y="559277"/>
            <a:ext cx="1743514" cy="5469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A901CA-172E-2703-F982-4F3B850F46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6106" y="1719547"/>
            <a:ext cx="5983086" cy="17094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1619325-703B-5F73-C9AF-4804743685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5737" y="3429000"/>
            <a:ext cx="5163455" cy="21256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0B09DF-638C-0C62-D4A0-33374417EE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408" y="2095046"/>
            <a:ext cx="4362193" cy="297153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BC9D553-381F-7956-B6FE-B23EB7468DF3}"/>
              </a:ext>
            </a:extLst>
          </p:cNvPr>
          <p:cNvSpPr/>
          <p:nvPr/>
        </p:nvSpPr>
        <p:spPr>
          <a:xfrm>
            <a:off x="2832133" y="377586"/>
            <a:ext cx="65277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he-IL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בעקבות טקס פתיחת המסחר בנסדאק בהובלת</a:t>
            </a:r>
            <a:r>
              <a:rPr lang="en-US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IATI </a:t>
            </a:r>
            <a:endParaRPr lang="he-IL" sz="24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8860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FD53432-B138-0EFA-A769-41A7A81B1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3096"/>
            <a:ext cx="12192000" cy="4674904"/>
          </a:xfrm>
          <a:prstGeom prst="rect">
            <a:avLst/>
          </a:prstGeom>
        </p:spPr>
      </p:pic>
      <p:sp>
        <p:nvSpPr>
          <p:cNvPr id="16" name="AutoShape 2">
            <a:extLst>
              <a:ext uri="{FF2B5EF4-FFF2-40B4-BE49-F238E27FC236}">
                <a16:creationId xmlns:a16="http://schemas.microsoft.com/office/drawing/2014/main" id="{A3C139EC-314C-A5BA-AB7E-C3221DB56B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89928" y="32115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B8CFC0-6AAC-6DE5-DFBF-AB577C23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16" y="0"/>
            <a:ext cx="1866507" cy="9526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9D1EBD-6052-FF25-62E5-853A728C3E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08" y="122371"/>
            <a:ext cx="1941922" cy="7986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62BEB18-0A51-84DE-5CEA-3499C0DF97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9269" y="351098"/>
            <a:ext cx="2019582" cy="3620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B73A55F-4BF9-F81B-DBB6-FB288672EB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9559" y="1299588"/>
            <a:ext cx="3995169" cy="512452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843D7DE-252B-4F2C-7FF8-4BF2318DE0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5526" y="1299589"/>
            <a:ext cx="3813743" cy="512452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0CAC90D-556F-61C7-F8CB-D7E85433C5E4}"/>
              </a:ext>
            </a:extLst>
          </p:cNvPr>
          <p:cNvSpPr txBox="1"/>
          <p:nvPr/>
        </p:nvSpPr>
        <p:spPr>
          <a:xfrm>
            <a:off x="11353735" y="648051"/>
            <a:ext cx="95634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/>
              <a:t>11.5.24</a:t>
            </a:r>
            <a:endParaRPr lang="he-IL" sz="12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75B0C2D-95C6-B58E-8C8A-2186F30F2A01}"/>
              </a:ext>
            </a:extLst>
          </p:cNvPr>
          <p:cNvSpPr/>
          <p:nvPr/>
        </p:nvSpPr>
        <p:spPr>
          <a:xfrm>
            <a:off x="2832133" y="377586"/>
            <a:ext cx="65277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he-IL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בעקבות טקס פתיחת המסחר בנסדאק בהובלת</a:t>
            </a:r>
            <a:r>
              <a:rPr lang="en-US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IATI </a:t>
            </a:r>
            <a:endParaRPr lang="he-IL" sz="24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6863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2">
            <a:extLst>
              <a:ext uri="{FF2B5EF4-FFF2-40B4-BE49-F238E27FC236}">
                <a16:creationId xmlns:a16="http://schemas.microsoft.com/office/drawing/2014/main" id="{A3C139EC-314C-A5BA-AB7E-C3221DB56B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89928" y="32115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B8CFC0-6AAC-6DE5-DFBF-AB577C23E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16" y="0"/>
            <a:ext cx="1866507" cy="9526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9D1EBD-6052-FF25-62E5-853A728C3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08" y="122371"/>
            <a:ext cx="1941922" cy="798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9D5B50-E3EF-1A7F-EA17-ACE58687528A}"/>
              </a:ext>
            </a:extLst>
          </p:cNvPr>
          <p:cNvSpPr txBox="1"/>
          <p:nvPr/>
        </p:nvSpPr>
        <p:spPr>
          <a:xfrm>
            <a:off x="10577357" y="1379306"/>
            <a:ext cx="95634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/>
              <a:t>2.5.24</a:t>
            </a:r>
            <a:endParaRPr lang="he-IL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F32E89-2BA4-4E54-2F0D-5C6A05028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7600" y="1684228"/>
            <a:ext cx="3635623" cy="3919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70BD71-21F3-0C1B-E6B6-219E835ADE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821" y="2073335"/>
            <a:ext cx="5686658" cy="6703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84CA49-91EF-FC39-B552-33C5A18CDE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165" y="1493585"/>
            <a:ext cx="902246" cy="42104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E985BEC-67DF-433B-6188-3B4A05CEFDE6}"/>
              </a:ext>
            </a:extLst>
          </p:cNvPr>
          <p:cNvSpPr txBox="1"/>
          <p:nvPr/>
        </p:nvSpPr>
        <p:spPr>
          <a:xfrm>
            <a:off x="5668546" y="1821691"/>
            <a:ext cx="13953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1200" dirty="0"/>
              <a:t>07.05.24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3A2035A-11B9-98C1-5F3C-1AAEEC15FF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3039" y="3290576"/>
            <a:ext cx="4634235" cy="29771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F5F4D27-834C-BB7D-72A6-57C7BC801A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463" y="3160116"/>
            <a:ext cx="1162212" cy="104789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3FE01AD-7F9A-6713-83F1-B5B67AC65590}"/>
              </a:ext>
            </a:extLst>
          </p:cNvPr>
          <p:cNvSpPr txBox="1"/>
          <p:nvPr/>
        </p:nvSpPr>
        <p:spPr>
          <a:xfrm>
            <a:off x="812713" y="4256423"/>
            <a:ext cx="13953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1200" dirty="0"/>
              <a:t>07.05.24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71B51FE-A3BF-DF4B-88B1-DBB145295C22}"/>
              </a:ext>
            </a:extLst>
          </p:cNvPr>
          <p:cNvSpPr/>
          <p:nvPr/>
        </p:nvSpPr>
        <p:spPr>
          <a:xfrm>
            <a:off x="2832133" y="377586"/>
            <a:ext cx="65277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he-IL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בעקבות טקס פתיחת המסחר בנסדאק בהובלת</a:t>
            </a:r>
            <a:r>
              <a:rPr lang="en-US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IATI </a:t>
            </a:r>
            <a:endParaRPr lang="he-IL" sz="24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2341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FD53432-B138-0EFA-A769-41A7A81B1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1665"/>
            <a:ext cx="12192000" cy="4674904"/>
          </a:xfrm>
          <a:prstGeom prst="rect">
            <a:avLst/>
          </a:prstGeom>
        </p:spPr>
      </p:pic>
      <p:sp>
        <p:nvSpPr>
          <p:cNvPr id="16" name="AutoShape 2">
            <a:extLst>
              <a:ext uri="{FF2B5EF4-FFF2-40B4-BE49-F238E27FC236}">
                <a16:creationId xmlns:a16="http://schemas.microsoft.com/office/drawing/2014/main" id="{A3C139EC-314C-A5BA-AB7E-C3221DB56B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89928" y="32115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B8CFC0-6AAC-6DE5-DFBF-AB577C23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16" y="0"/>
            <a:ext cx="1866507" cy="9526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9D1EBD-6052-FF25-62E5-853A728C3E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08" y="122371"/>
            <a:ext cx="1941922" cy="7986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F69502B-DFB9-47AD-5BDF-4CDA48E5EBDE}"/>
              </a:ext>
            </a:extLst>
          </p:cNvPr>
          <p:cNvSpPr/>
          <p:nvPr/>
        </p:nvSpPr>
        <p:spPr>
          <a:xfrm>
            <a:off x="2176322" y="256696"/>
            <a:ext cx="840103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he-IL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בעקבות קורס הכשרה בניהול גיוון ושייכות בהייטק</a:t>
            </a:r>
            <a:endParaRPr lang="en-US" sz="24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CAC90D-556F-61C7-F8CB-D7E85433C5E4}"/>
              </a:ext>
            </a:extLst>
          </p:cNvPr>
          <p:cNvSpPr txBox="1"/>
          <p:nvPr/>
        </p:nvSpPr>
        <p:spPr>
          <a:xfrm>
            <a:off x="10577357" y="1379306"/>
            <a:ext cx="95634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/>
              <a:t>22.5.24</a:t>
            </a:r>
            <a:endParaRPr lang="he-IL" sz="1200" dirty="0"/>
          </a:p>
        </p:txBody>
      </p:sp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3BDC5299-6014-1DA0-D356-9AD059AAF7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67"/>
          <a:stretch/>
        </p:blipFill>
        <p:spPr>
          <a:xfrm>
            <a:off x="3432996" y="1968961"/>
            <a:ext cx="5887686" cy="2839724"/>
          </a:xfrm>
          <a:prstGeom prst="rect">
            <a:avLst/>
          </a:prstGeom>
        </p:spPr>
      </p:pic>
      <p:pic>
        <p:nvPicPr>
          <p:cNvPr id="4" name="Picture 3" descr="A group of people in a room&#10;&#10;Description automatically generated">
            <a:extLst>
              <a:ext uri="{FF2B5EF4-FFF2-40B4-BE49-F238E27FC236}">
                <a16:creationId xmlns:a16="http://schemas.microsoft.com/office/drawing/2014/main" id="{6CF58CEB-495B-FA8F-1742-C6B48BDA0A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4" r="16210" b="94944"/>
          <a:stretch/>
        </p:blipFill>
        <p:spPr>
          <a:xfrm>
            <a:off x="4631184" y="1498487"/>
            <a:ext cx="4379650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341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2">
            <a:extLst>
              <a:ext uri="{FF2B5EF4-FFF2-40B4-BE49-F238E27FC236}">
                <a16:creationId xmlns:a16="http://schemas.microsoft.com/office/drawing/2014/main" id="{A3C139EC-314C-A5BA-AB7E-C3221DB56B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89928" y="32115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B8CFC0-6AAC-6DE5-DFBF-AB577C23E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16" y="0"/>
            <a:ext cx="1866507" cy="9526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9D1EBD-6052-FF25-62E5-853A728C3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08" y="122371"/>
            <a:ext cx="1941922" cy="7986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BB4E03-596A-1C09-630D-D76F24061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793527">
            <a:off x="6201587" y="2126261"/>
            <a:ext cx="480750" cy="3238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412472-CE42-5254-BFDA-1B5D38BBBF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8750" y="446197"/>
            <a:ext cx="1670003" cy="4397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8DBE57-D2FD-EAEA-6281-0AE214B2C2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9741" y="5505424"/>
            <a:ext cx="4772516" cy="11460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EA8827-B500-B62A-6B8B-4169ADC12B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9741" y="1921203"/>
            <a:ext cx="4772516" cy="350832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6EA5774-7FCA-5525-1FFE-33DFF6D8EA5D}"/>
              </a:ext>
            </a:extLst>
          </p:cNvPr>
          <p:cNvSpPr/>
          <p:nvPr/>
        </p:nvSpPr>
        <p:spPr>
          <a:xfrm>
            <a:off x="826493" y="205190"/>
            <a:ext cx="1053901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he-IL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בעקבות סקר קרנות הון הסיכון של </a:t>
            </a:r>
            <a:r>
              <a:rPr lang="en-US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IATI</a:t>
            </a:r>
            <a:r>
              <a:rPr lang="he-IL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 rtl="1"/>
            <a:r>
              <a:rPr lang="he-IL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בנושא השפעת המלחמה על מצב ההייטק </a:t>
            </a:r>
          </a:p>
          <a:p>
            <a:pPr algn="ctr" rtl="1"/>
            <a:r>
              <a:rPr lang="he-IL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כחלק מהדוח השנתי של רשות החדשנות</a:t>
            </a:r>
            <a:endParaRPr lang="en-US" sz="24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AD38DC-BEE5-5FD3-9105-06E614F399B6}"/>
              </a:ext>
            </a:extLst>
          </p:cNvPr>
          <p:cNvSpPr txBox="1"/>
          <p:nvPr/>
        </p:nvSpPr>
        <p:spPr>
          <a:xfrm>
            <a:off x="11235656" y="881851"/>
            <a:ext cx="95634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/>
              <a:t>4.6.24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2266636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E5A0044-1607-AD58-BFF5-C6FA0A441B8E}"/>
              </a:ext>
            </a:extLst>
          </p:cNvPr>
          <p:cNvSpPr txBox="1"/>
          <p:nvPr/>
        </p:nvSpPr>
        <p:spPr>
          <a:xfrm>
            <a:off x="11304252" y="949715"/>
            <a:ext cx="95634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/>
              <a:t>4.6.24</a:t>
            </a:r>
            <a:endParaRPr lang="he-IL" sz="1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7D635C-283D-65E0-02EA-641590354592}"/>
              </a:ext>
            </a:extLst>
          </p:cNvPr>
          <p:cNvSpPr/>
          <p:nvPr/>
        </p:nvSpPr>
        <p:spPr>
          <a:xfrm>
            <a:off x="3104660" y="177658"/>
            <a:ext cx="59826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he-IL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בעקבות סקר קרנות הון הסיכון של </a:t>
            </a:r>
            <a:r>
              <a:rPr lang="en-US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IATI</a:t>
            </a:r>
            <a:r>
              <a:rPr lang="he-IL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 rtl="1"/>
            <a:r>
              <a:rPr lang="he-IL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בנושא השפעת המלחמה על מצב ההייטק </a:t>
            </a:r>
          </a:p>
          <a:p>
            <a:pPr algn="ctr" rtl="1"/>
            <a:r>
              <a:rPr lang="he-IL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כחלק מהדוח השנתי של רשות החדשנות</a:t>
            </a:r>
            <a:endParaRPr lang="en-US" sz="24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7AE9AD0-DB0E-F784-25E7-7B5F87CD3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9852" y="416241"/>
            <a:ext cx="1552792" cy="5334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B9D7E0-215E-50D4-F6FD-D4075F12C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318" y="1483189"/>
            <a:ext cx="5773827" cy="15138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61DB76E-C556-3FCB-EB0D-81138F114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67" y="1483189"/>
            <a:ext cx="5522614" cy="29555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63D6264-4134-956D-D68E-03FF3DF160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5303" y="2869449"/>
            <a:ext cx="5777841" cy="16663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52E730A-D407-5805-C63D-4905609114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5302" y="4558271"/>
            <a:ext cx="5777841" cy="173155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7FC1511-26CB-63A5-F00A-8AE5FBDD92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068" y="4428786"/>
            <a:ext cx="5522614" cy="221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691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6438</TotalTime>
  <Words>281</Words>
  <Application>Microsoft Office PowerPoint</Application>
  <PresentationFormat>Widescreen</PresentationFormat>
  <Paragraphs>59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Leeat Sokol</dc:creator>
  <cp:lastModifiedBy>Hila Primak</cp:lastModifiedBy>
  <cp:revision>44</cp:revision>
  <dcterms:created xsi:type="dcterms:W3CDTF">2022-01-23T09:01:27Z</dcterms:created>
  <dcterms:modified xsi:type="dcterms:W3CDTF">2024-07-15T11:54:06Z</dcterms:modified>
</cp:coreProperties>
</file>