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66" r:id="rId2"/>
    <p:sldId id="871" r:id="rId3"/>
    <p:sldId id="881" r:id="rId4"/>
    <p:sldId id="873" r:id="rId5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294"/>
    <a:srgbClr val="8D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4" y="2743201"/>
            <a:ext cx="1835149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1" y="-19050"/>
            <a:ext cx="577638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4" y="1598614"/>
            <a:ext cx="685376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096000" y="2032000"/>
            <a:ext cx="609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he-IL" sz="2000">
                <a:solidFill>
                  <a:schemeClr val="bg1"/>
                </a:solidFill>
              </a:rPr>
              <a:t>Israel's umbrella Organization</a:t>
            </a:r>
          </a:p>
          <a:p>
            <a:pPr algn="ctr" eaLnBrk="1" hangingPunct="1"/>
            <a:r>
              <a:rPr lang="en-US" altLang="he-IL" sz="2000">
                <a:solidFill>
                  <a:schemeClr val="bg1"/>
                </a:solidFill>
              </a:rPr>
              <a:t>for the High Tech</a:t>
            </a:r>
          </a:p>
          <a:p>
            <a:pPr algn="ctr" eaLnBrk="1" hangingPunct="1"/>
            <a:r>
              <a:rPr lang="en-US" altLang="he-IL" sz="2000">
                <a:solidFill>
                  <a:schemeClr val="bg1"/>
                </a:solidFill>
              </a:rPr>
              <a:t>&amp; Life Science Industries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292725" y="6123234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he-IL" sz="2000" i="1" dirty="0"/>
              <a:t>Connecting Israel’s Tech Ecosystem </a:t>
            </a:r>
          </a:p>
        </p:txBody>
      </p:sp>
      <p:pic>
        <p:nvPicPr>
          <p:cNvPr id="7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1" y="1966913"/>
            <a:ext cx="521123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4" y="2743201"/>
            <a:ext cx="1835149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1" y="-19050"/>
            <a:ext cx="577638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4" y="1598614"/>
            <a:ext cx="685376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096000" y="2032000"/>
            <a:ext cx="609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he-IL" sz="2000" dirty="0">
                <a:solidFill>
                  <a:schemeClr val="bg1"/>
                </a:solidFill>
              </a:rPr>
              <a:t>Israel's umbrella Organization</a:t>
            </a:r>
          </a:p>
          <a:p>
            <a:pPr algn="ctr" eaLnBrk="1" hangingPunct="1"/>
            <a:r>
              <a:rPr lang="en-US" altLang="he-IL" sz="2000" dirty="0">
                <a:solidFill>
                  <a:schemeClr val="bg1"/>
                </a:solidFill>
              </a:rPr>
              <a:t>for the High Tech</a:t>
            </a:r>
          </a:p>
          <a:p>
            <a:pPr algn="ctr" eaLnBrk="1" hangingPunct="1"/>
            <a:r>
              <a:rPr lang="en-US" altLang="he-IL" sz="2000" dirty="0">
                <a:solidFill>
                  <a:schemeClr val="bg1"/>
                </a:solidFill>
              </a:rPr>
              <a:t>&amp; Life Science Industries</a:t>
            </a:r>
          </a:p>
        </p:txBody>
      </p:sp>
      <p:pic>
        <p:nvPicPr>
          <p:cNvPr id="12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68" y="6178003"/>
            <a:ext cx="28244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1" y="1966913"/>
            <a:ext cx="521123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83833" y="6002601"/>
            <a:ext cx="2446867" cy="82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775885" y="3789363"/>
            <a:ext cx="8928100" cy="2087562"/>
          </a:xfrm>
        </p:spPr>
        <p:txBody>
          <a:bodyPr/>
          <a:lstStyle>
            <a:lvl1pPr marL="0" indent="0" algn="ctr" rtl="0">
              <a:buNone/>
              <a:defRPr baseline="0"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Enter Text here</a:t>
            </a:r>
            <a:endParaRPr lang="he-IL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489451" y="6472446"/>
            <a:ext cx="7702549" cy="319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18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4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2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984" y="1"/>
            <a:ext cx="275801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5183188"/>
            <a:ext cx="191558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13600" y="6445251"/>
            <a:ext cx="4673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spc="170" dirty="0">
                <a:latin typeface="+mn-lt"/>
              </a:rPr>
              <a:t>Connecting Israel’s Tech Ecosystem </a:t>
            </a: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2" y="6519863"/>
            <a:ext cx="146049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0" y="6527801"/>
            <a:ext cx="29633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84" y="6523039"/>
            <a:ext cx="3977216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4" y="6321426"/>
            <a:ext cx="237913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57152" y="62539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0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F6515-E731-4447-8907-EE5EDAE2E431}" type="datetimeFigureOut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כ"ו/כסלו/תשפ"ג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1046C-B490-4AEF-8181-626515FC161E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2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984" y="1"/>
            <a:ext cx="275801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5183188"/>
            <a:ext cx="191558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984" y="1"/>
            <a:ext cx="275801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943061" y="21432"/>
            <a:ext cx="10363200" cy="14700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5361" y="2892112"/>
            <a:ext cx="11330516" cy="194468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9614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88390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85A02B-9CF0-4730-A409-E4FF2846555F}" type="datetimeFigureOut">
              <a:rPr lang="en-US"/>
              <a:pPr>
                <a:defRPr/>
              </a:pPr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3A49F9-6FAB-4EBC-8E2D-4A9A670EF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4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59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7779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33035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2589" y="25876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  <a:endParaRPr lang="en-US" altLang="he-IL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  <a:endParaRPr lang="en-US" altLang="he-IL" dirty="0"/>
          </a:p>
        </p:txBody>
      </p:sp>
      <p:pic>
        <p:nvPicPr>
          <p:cNvPr id="103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5183188"/>
            <a:ext cx="191558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82" y="6504222"/>
            <a:ext cx="3606132" cy="15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88091" y="6400801"/>
            <a:ext cx="4107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spc="0" dirty="0">
                <a:latin typeface="+mn-lt"/>
              </a:rPr>
              <a:t>Connecting Israel’s Tech Ecosystem </a:t>
            </a:r>
          </a:p>
        </p:txBody>
      </p:sp>
      <p:pic>
        <p:nvPicPr>
          <p:cNvPr id="103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31" y="6501343"/>
            <a:ext cx="132423" cy="15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547" y="6508539"/>
            <a:ext cx="268685" cy="14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32" y="6321419"/>
            <a:ext cx="2157155" cy="3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984" y="1"/>
            <a:ext cx="275801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64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anose="020F050202020403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Blip>
          <a:blip r:embed="rId22"/>
        </a:buBlip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Ø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arker.com/career/2022-05-24/ty-article/.premium/00000180-f6c1-d18b-a787-f7e9d29d000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>
          <a:xfrm>
            <a:off x="-1" y="-333375"/>
            <a:ext cx="12192000" cy="487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4" t="83333"/>
          <a:stretch/>
        </p:blipFill>
        <p:spPr>
          <a:xfrm>
            <a:off x="10086974" y="5715000"/>
            <a:ext cx="2105025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44167" r="4590" b="37125"/>
          <a:stretch/>
        </p:blipFill>
        <p:spPr>
          <a:xfrm>
            <a:off x="743302" y="4425943"/>
            <a:ext cx="10357051" cy="2181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0626" y="5106009"/>
            <a:ext cx="897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2022 Media Coverage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0831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9133" y="0"/>
            <a:ext cx="95002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כתבה בדה מרקר בעקבות סקר שערכנו בנושא חסמים של העסקת נשים בתפקידים טכנולוגים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1ACE71D-AE1D-B252-6ECB-C7B9AFF3D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897888"/>
            <a:ext cx="4457700" cy="588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>
            <a:hlinkClick r:id="rId3"/>
            <a:extLst>
              <a:ext uri="{FF2B5EF4-FFF2-40B4-BE49-F238E27FC236}">
                <a16:creationId xmlns:a16="http://schemas.microsoft.com/office/drawing/2014/main" id="{CB3C7B17-2752-F2E5-C2A8-87E95045BB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61"/>
          <a:stretch/>
        </p:blipFill>
        <p:spPr>
          <a:xfrm>
            <a:off x="872094" y="973854"/>
            <a:ext cx="4233306" cy="588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9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BD836046-000C-C29D-D6DB-D76E97020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1452"/>
            <a:ext cx="3884656" cy="4006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2CAE09A-28B3-C2C4-C36B-6C4228AE1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438" y="1334167"/>
            <a:ext cx="3211562" cy="5438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D06C4D1-E778-395E-E639-EF07B761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446" y="831415"/>
            <a:ext cx="4872742" cy="372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C0A5D6-07E2-473D-8D90-CA094E325D3B}"/>
              </a:ext>
            </a:extLst>
          </p:cNvPr>
          <p:cNvSpPr txBox="1"/>
          <p:nvPr/>
        </p:nvSpPr>
        <p:spPr>
          <a:xfrm>
            <a:off x="939133" y="0"/>
            <a:ext cx="95002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סיקור תקשורתי על פעילות ועדת גיוון והכללה של האיגוד </a:t>
            </a:r>
          </a:p>
        </p:txBody>
      </p:sp>
    </p:spTree>
    <p:extLst>
      <p:ext uri="{BB962C8B-B14F-4D97-AF65-F5344CB8AC3E}">
        <p14:creationId xmlns:p14="http://schemas.microsoft.com/office/powerpoint/2010/main" val="112431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1D330FF-EEDC-5131-D341-488E9C178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" r="-1106" b="89764"/>
          <a:stretch/>
        </p:blipFill>
        <p:spPr>
          <a:xfrm>
            <a:off x="3806961" y="1158058"/>
            <a:ext cx="8335351" cy="39378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B90CE9B-F00A-334A-B0BE-FF2AFA734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61" y="3600404"/>
            <a:ext cx="2444339" cy="310837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8B13427-BA72-97BF-9143-5F8462EAE1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48"/>
          <a:stretch/>
        </p:blipFill>
        <p:spPr>
          <a:xfrm>
            <a:off x="0" y="1842402"/>
            <a:ext cx="3349188" cy="4866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EB023-931A-4A75-A25E-7DC8B65A14E3}"/>
              </a:ext>
            </a:extLst>
          </p:cNvPr>
          <p:cNvSpPr txBox="1"/>
          <p:nvPr/>
        </p:nvSpPr>
        <p:spPr>
          <a:xfrm>
            <a:off x="1501166" y="-126903"/>
            <a:ext cx="95002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סיקור תקשורתי בעקבות פורום מנכ"לי החברות הרב לאומיות של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IATI</a:t>
            </a:r>
            <a:endParaRPr lang="he-IL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יחד עם שרת הכלכלה אורנה </a:t>
            </a:r>
            <a:r>
              <a:rPr lang="he-IL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ברביאי</a:t>
            </a:r>
            <a:endParaRPr lang="he-IL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תמונה 2">
            <a:extLst>
              <a:ext uri="{FF2B5EF4-FFF2-40B4-BE49-F238E27FC236}">
                <a16:creationId xmlns:a16="http://schemas.microsoft.com/office/drawing/2014/main" id="{E0D0A001-FFE4-47C1-88F8-120201E9F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" t="57932" r="-1106"/>
          <a:stretch/>
        </p:blipFill>
        <p:spPr>
          <a:xfrm>
            <a:off x="3717234" y="1628776"/>
            <a:ext cx="8349881" cy="16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94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new needs 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CE9364C-9454-454C-9078-C1652D07AC89}" vid="{E2C28BD1-DE09-4822-95A8-E353A15F9F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IATI Q3 2021 Media Coverage</Template>
  <TotalTime>70</TotalTime>
  <Words>43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template new needs work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Eylon Bader - Ran Rahav Communication</dc:creator>
  <cp:lastModifiedBy>Leeat Sokol</cp:lastModifiedBy>
  <cp:revision>3</cp:revision>
  <cp:lastPrinted>2019-04-18T06:29:19Z</cp:lastPrinted>
  <dcterms:created xsi:type="dcterms:W3CDTF">2022-12-15T13:01:42Z</dcterms:created>
  <dcterms:modified xsi:type="dcterms:W3CDTF">2022-12-20T14:11:39Z</dcterms:modified>
</cp:coreProperties>
</file>